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 id="257" r:id="rId6"/>
    <p:sldId id="260" r:id="rId7"/>
    <p:sldId id="290" r:id="rId8"/>
    <p:sldId id="291" r:id="rId9"/>
    <p:sldId id="292" r:id="rId10"/>
    <p:sldId id="293" r:id="rId11"/>
    <p:sldId id="294" r:id="rId12"/>
    <p:sldId id="295" r:id="rId13"/>
    <p:sldId id="278" r:id="rId14"/>
    <p:sldId id="28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B8CF"/>
    <a:srgbClr val="767171"/>
    <a:srgbClr val="44883E"/>
    <a:srgbClr val="1186CA"/>
    <a:srgbClr val="00A9A1"/>
    <a:srgbClr val="007E67"/>
    <a:srgbClr val="D57602"/>
    <a:srgbClr val="006436"/>
    <a:srgbClr val="7DE0EB"/>
    <a:srgbClr val="68A4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7FFE28-EA44-0B26-A5EC-1B07C42775A9}" v="10" dt="2019-09-09T21:15:28.2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11"/>
    <p:restoredTop sz="94674"/>
  </p:normalViewPr>
  <p:slideViewPr>
    <p:cSldViewPr snapToGrid="0" snapToObjects="1">
      <p:cViewPr varScale="1">
        <p:scale>
          <a:sx n="96" d="100"/>
          <a:sy n="96" d="100"/>
        </p:scale>
        <p:origin x="2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bdd74938e0e7576f5431243eae7f06d0a12e9d108b43320aa608449e88744699::" providerId="AD" clId="Web-{F47FFE28-EA44-0B26-A5EC-1B07C42775A9}"/>
    <pc:docChg chg="modSld">
      <pc:chgData name="Guest User" userId="S::urn:spo:anon#bdd74938e0e7576f5431243eae7f06d0a12e9d108b43320aa608449e88744699::" providerId="AD" clId="Web-{F47FFE28-EA44-0B26-A5EC-1B07C42775A9}" dt="2019-09-09T21:15:25.591" v="8" actId="20577"/>
      <pc:docMkLst>
        <pc:docMk/>
      </pc:docMkLst>
      <pc:sldChg chg="modSp">
        <pc:chgData name="Guest User" userId="S::urn:spo:anon#bdd74938e0e7576f5431243eae7f06d0a12e9d108b43320aa608449e88744699::" providerId="AD" clId="Web-{F47FFE28-EA44-0B26-A5EC-1B07C42775A9}" dt="2019-09-09T21:15:24.138" v="6" actId="20577"/>
        <pc:sldMkLst>
          <pc:docMk/>
          <pc:sldMk cId="1582924680" sldId="289"/>
        </pc:sldMkLst>
        <pc:spChg chg="mod">
          <ac:chgData name="Guest User" userId="S::urn:spo:anon#bdd74938e0e7576f5431243eae7f06d0a12e9d108b43320aa608449e88744699::" providerId="AD" clId="Web-{F47FFE28-EA44-0B26-A5EC-1B07C42775A9}" dt="2019-09-09T21:15:24.138" v="6" actId="20577"/>
          <ac:spMkLst>
            <pc:docMk/>
            <pc:sldMk cId="1582924680" sldId="289"/>
            <ac:spMk id="5" creationId="{DF49302E-B0D0-8346-9FCF-D7E4A40EC213}"/>
          </ac:spMkLst>
        </pc:spChg>
      </pc:sldChg>
      <pc:sldChg chg="modSp">
        <pc:chgData name="Guest User" userId="S::urn:spo:anon#bdd74938e0e7576f5431243eae7f06d0a12e9d108b43320aa608449e88744699::" providerId="AD" clId="Web-{F47FFE28-EA44-0B26-A5EC-1B07C42775A9}" dt="2019-09-09T21:14:22.104" v="4" actId="20577"/>
        <pc:sldMkLst>
          <pc:docMk/>
          <pc:sldMk cId="1225519239" sldId="295"/>
        </pc:sldMkLst>
        <pc:spChg chg="mod">
          <ac:chgData name="Guest User" userId="S::urn:spo:anon#bdd74938e0e7576f5431243eae7f06d0a12e9d108b43320aa608449e88744699::" providerId="AD" clId="Web-{F47FFE28-EA44-0B26-A5EC-1B07C42775A9}" dt="2019-09-09T21:14:22.104" v="4" actId="20577"/>
          <ac:spMkLst>
            <pc:docMk/>
            <pc:sldMk cId="1225519239" sldId="295"/>
            <ac:spMk id="24" creationId="{BA44BB15-329E-CE43-AA58-FFBD9300ACEE}"/>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jp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10.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la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sp>
        <p:nvSpPr>
          <p:cNvPr id="18" name="Title 1">
            <a:extLst>
              <a:ext uri="{FF2B5EF4-FFF2-40B4-BE49-F238E27FC236}">
                <a16:creationId xmlns:a16="http://schemas.microsoft.com/office/drawing/2014/main" id="{21B681EA-F2F5-EC42-A472-2D4F4B1AD9B7}"/>
              </a:ext>
            </a:extLst>
          </p:cNvPr>
          <p:cNvSpPr>
            <a:spLocks noGrp="1"/>
          </p:cNvSpPr>
          <p:nvPr>
            <p:ph type="ctrTitle" hasCustomPrompt="1"/>
          </p:nvPr>
        </p:nvSpPr>
        <p:spPr>
          <a:xfrm>
            <a:off x="901467" y="1122363"/>
            <a:ext cx="7913874" cy="2387600"/>
          </a:xfrm>
        </p:spPr>
        <p:txBody>
          <a:bodyPr anchor="b">
            <a:normAutofit/>
          </a:bodyPr>
          <a:lstStyle>
            <a:lvl1pPr algn="ctr">
              <a:defRPr sz="4800"/>
            </a:lvl1pPr>
          </a:lstStyle>
          <a:p>
            <a:r>
              <a:rPr lang="en-US" dirty="0"/>
              <a:t>Presentation Title</a:t>
            </a:r>
          </a:p>
        </p:txBody>
      </p:sp>
      <p:sp>
        <p:nvSpPr>
          <p:cNvPr id="19" name="Subtitle 2">
            <a:extLst>
              <a:ext uri="{FF2B5EF4-FFF2-40B4-BE49-F238E27FC236}">
                <a16:creationId xmlns:a16="http://schemas.microsoft.com/office/drawing/2014/main" id="{71120813-8E8A-2846-88BB-0D7E94451AE5}"/>
              </a:ext>
            </a:extLst>
          </p:cNvPr>
          <p:cNvSpPr>
            <a:spLocks noGrp="1"/>
          </p:cNvSpPr>
          <p:nvPr>
            <p:ph type="subTitle" idx="1" hasCustomPrompt="1"/>
          </p:nvPr>
        </p:nvSpPr>
        <p:spPr>
          <a:xfrm>
            <a:off x="901467" y="3602037"/>
            <a:ext cx="7913874" cy="1826077"/>
          </a:xfrm>
        </p:spPr>
        <p:txBody>
          <a:bodyPr>
            <a:normAutofit/>
          </a:bodyPr>
          <a:lstStyle>
            <a:lvl1pPr marL="0" indent="0" algn="ctr">
              <a:buNone/>
              <a:defRPr sz="3200" b="1">
                <a:solidFill>
                  <a:schemeClr val="bg2">
                    <a:lumMod val="5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2190604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0" name="Title 1">
            <a:extLst>
              <a:ext uri="{FF2B5EF4-FFF2-40B4-BE49-F238E27FC236}">
                <a16:creationId xmlns:a16="http://schemas.microsoft.com/office/drawing/2014/main" id="{D71145EA-2137-994B-BBB4-AEF651F0ED7D}"/>
              </a:ext>
            </a:extLst>
          </p:cNvPr>
          <p:cNvSpPr>
            <a:spLocks noGrp="1"/>
          </p:cNvSpPr>
          <p:nvPr>
            <p:ph type="title"/>
          </p:nvPr>
        </p:nvSpPr>
        <p:spPr>
          <a:xfrm>
            <a:off x="869950" y="365126"/>
            <a:ext cx="7886700" cy="1325563"/>
          </a:xfrm>
        </p:spPr>
        <p:txBody>
          <a:bodyPr anchor="ctr"/>
          <a:lstStyle/>
          <a:p>
            <a:r>
              <a:rPr lang="en-US" dirty="0"/>
              <a:t>Click to edit Master title style</a:t>
            </a:r>
          </a:p>
        </p:txBody>
      </p:sp>
      <p:sp>
        <p:nvSpPr>
          <p:cNvPr id="11" name="Content Placeholder 2">
            <a:extLst>
              <a:ext uri="{FF2B5EF4-FFF2-40B4-BE49-F238E27FC236}">
                <a16:creationId xmlns:a16="http://schemas.microsoft.com/office/drawing/2014/main" id="{BA273F2C-B56E-1448-A968-1AE943C717F8}"/>
              </a:ext>
            </a:extLst>
          </p:cNvPr>
          <p:cNvSpPr>
            <a:spLocks noGrp="1"/>
          </p:cNvSpPr>
          <p:nvPr>
            <p:ph sz="half" idx="1"/>
          </p:nvPr>
        </p:nvSpPr>
        <p:spPr>
          <a:xfrm>
            <a:off x="869950" y="1825625"/>
            <a:ext cx="38862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7E7C3349-83FE-1F4E-9A67-A833CAD4AC40}"/>
              </a:ext>
            </a:extLst>
          </p:cNvPr>
          <p:cNvSpPr>
            <a:spLocks noGrp="1"/>
          </p:cNvSpPr>
          <p:nvPr>
            <p:ph sz="half" idx="2"/>
          </p:nvPr>
        </p:nvSpPr>
        <p:spPr>
          <a:xfrm>
            <a:off x="48704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1712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0B1D425C-28A2-F246-9D2C-6FF1CABE9B77}"/>
              </a:ext>
            </a:extLst>
          </p:cNvPr>
          <p:cNvSpPr>
            <a:spLocks noGrp="1"/>
          </p:cNvSpPr>
          <p:nvPr>
            <p:ph type="title"/>
          </p:nvPr>
        </p:nvSpPr>
        <p:spPr>
          <a:xfrm>
            <a:off x="852441" y="365126"/>
            <a:ext cx="7886700" cy="1325563"/>
          </a:xfrm>
        </p:spPr>
        <p:txBody>
          <a:bodyPr anchor="ctr"/>
          <a:lstStyle/>
          <a:p>
            <a:r>
              <a:rPr lang="en-US" dirty="0"/>
              <a:t>Click to edit Master title style</a:t>
            </a:r>
          </a:p>
        </p:txBody>
      </p:sp>
      <p:sp>
        <p:nvSpPr>
          <p:cNvPr id="14" name="Text Placeholder 2">
            <a:extLst>
              <a:ext uri="{FF2B5EF4-FFF2-40B4-BE49-F238E27FC236}">
                <a16:creationId xmlns:a16="http://schemas.microsoft.com/office/drawing/2014/main" id="{C8797758-712C-CA47-9AAD-8D87A079EA08}"/>
              </a:ext>
            </a:extLst>
          </p:cNvPr>
          <p:cNvSpPr>
            <a:spLocks noGrp="1"/>
          </p:cNvSpPr>
          <p:nvPr>
            <p:ph type="body" idx="1"/>
          </p:nvPr>
        </p:nvSpPr>
        <p:spPr>
          <a:xfrm>
            <a:off x="8524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5DA051F1-16CB-594F-896E-279C2F338A02}"/>
              </a:ext>
            </a:extLst>
          </p:cNvPr>
          <p:cNvSpPr>
            <a:spLocks noGrp="1"/>
          </p:cNvSpPr>
          <p:nvPr>
            <p:ph sz="half" idx="2"/>
          </p:nvPr>
        </p:nvSpPr>
        <p:spPr>
          <a:xfrm>
            <a:off x="8524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4">
            <a:extLst>
              <a:ext uri="{FF2B5EF4-FFF2-40B4-BE49-F238E27FC236}">
                <a16:creationId xmlns:a16="http://schemas.microsoft.com/office/drawing/2014/main" id="{55C91733-E4B6-3044-B559-580D870D4728}"/>
              </a:ext>
            </a:extLst>
          </p:cNvPr>
          <p:cNvSpPr>
            <a:spLocks noGrp="1"/>
          </p:cNvSpPr>
          <p:nvPr>
            <p:ph type="body" sz="quarter" idx="3"/>
          </p:nvPr>
        </p:nvSpPr>
        <p:spPr>
          <a:xfrm>
            <a:off x="48517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968E3110-1878-B24C-B8C9-BD0E1DE699CC}"/>
              </a:ext>
            </a:extLst>
          </p:cNvPr>
          <p:cNvSpPr>
            <a:spLocks noGrp="1"/>
          </p:cNvSpPr>
          <p:nvPr>
            <p:ph sz="quarter" idx="4"/>
          </p:nvPr>
        </p:nvSpPr>
        <p:spPr>
          <a:xfrm>
            <a:off x="48517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60149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0B1D425C-28A2-F246-9D2C-6FF1CABE9B77}"/>
              </a:ext>
            </a:extLst>
          </p:cNvPr>
          <p:cNvSpPr>
            <a:spLocks noGrp="1"/>
          </p:cNvSpPr>
          <p:nvPr>
            <p:ph type="title"/>
          </p:nvPr>
        </p:nvSpPr>
        <p:spPr>
          <a:xfrm>
            <a:off x="852441" y="365126"/>
            <a:ext cx="7886700" cy="1325563"/>
          </a:xfrm>
        </p:spPr>
        <p:txBody>
          <a:bodyPr anchor="ctr"/>
          <a:lstStyle/>
          <a:p>
            <a:r>
              <a:rPr lang="en-US" dirty="0"/>
              <a:t>Click to edit Master title style</a:t>
            </a:r>
          </a:p>
        </p:txBody>
      </p:sp>
    </p:spTree>
    <p:extLst>
      <p:ext uri="{BB962C8B-B14F-4D97-AF65-F5344CB8AC3E}">
        <p14:creationId xmlns:p14="http://schemas.microsoft.com/office/powerpoint/2010/main" val="2588023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5" name="Title 1">
            <a:extLst>
              <a:ext uri="{FF2B5EF4-FFF2-40B4-BE49-F238E27FC236}">
                <a16:creationId xmlns:a16="http://schemas.microsoft.com/office/drawing/2014/main" id="{2F2E79BC-81AF-9144-BDB5-D54993A909D6}"/>
              </a:ext>
            </a:extLst>
          </p:cNvPr>
          <p:cNvSpPr>
            <a:spLocks noGrp="1"/>
          </p:cNvSpPr>
          <p:nvPr>
            <p:ph type="title"/>
          </p:nvPr>
        </p:nvSpPr>
        <p:spPr>
          <a:xfrm>
            <a:off x="878903" y="457200"/>
            <a:ext cx="2949178" cy="1600200"/>
          </a:xfrm>
        </p:spPr>
        <p:txBody>
          <a:bodyPr anchor="ctr"/>
          <a:lstStyle>
            <a:lvl1pPr>
              <a:defRPr sz="3200"/>
            </a:lvl1pPr>
          </a:lstStyle>
          <a:p>
            <a:r>
              <a:rPr lang="en-US" dirty="0"/>
              <a:t>Click to edit Master title style</a:t>
            </a:r>
          </a:p>
        </p:txBody>
      </p:sp>
      <p:sp>
        <p:nvSpPr>
          <p:cNvPr id="16" name="Content Placeholder 2">
            <a:extLst>
              <a:ext uri="{FF2B5EF4-FFF2-40B4-BE49-F238E27FC236}">
                <a16:creationId xmlns:a16="http://schemas.microsoft.com/office/drawing/2014/main" id="{11AD19F5-871C-A44B-A284-188DD7CED8A2}"/>
              </a:ext>
            </a:extLst>
          </p:cNvPr>
          <p:cNvSpPr>
            <a:spLocks noGrp="1"/>
          </p:cNvSpPr>
          <p:nvPr>
            <p:ph idx="1"/>
          </p:nvPr>
        </p:nvSpPr>
        <p:spPr>
          <a:xfrm>
            <a:off x="4136453"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a:extLst>
              <a:ext uri="{FF2B5EF4-FFF2-40B4-BE49-F238E27FC236}">
                <a16:creationId xmlns:a16="http://schemas.microsoft.com/office/drawing/2014/main" id="{1ADF3A92-409A-2A48-AF1B-D30F181FD30B}"/>
              </a:ext>
            </a:extLst>
          </p:cNvPr>
          <p:cNvSpPr>
            <a:spLocks noGrp="1"/>
          </p:cNvSpPr>
          <p:nvPr>
            <p:ph type="body" sz="half" idx="2"/>
          </p:nvPr>
        </p:nvSpPr>
        <p:spPr>
          <a:xfrm>
            <a:off x="878903"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032001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59853109-6E4B-7F4B-A6E7-D8968A8FF7A6}"/>
              </a:ext>
            </a:extLst>
          </p:cNvPr>
          <p:cNvSpPr>
            <a:spLocks noGrp="1"/>
          </p:cNvSpPr>
          <p:nvPr>
            <p:ph type="title"/>
          </p:nvPr>
        </p:nvSpPr>
        <p:spPr>
          <a:xfrm>
            <a:off x="883841" y="457200"/>
            <a:ext cx="2949178" cy="1600200"/>
          </a:xfrm>
        </p:spPr>
        <p:txBody>
          <a:bodyPr anchor="ctr"/>
          <a:lstStyle>
            <a:lvl1pPr>
              <a:defRPr sz="3200"/>
            </a:lvl1pPr>
          </a:lstStyle>
          <a:p>
            <a:r>
              <a:rPr lang="en-US" dirty="0"/>
              <a:t>Click to edit Master title style</a:t>
            </a:r>
          </a:p>
        </p:txBody>
      </p:sp>
      <p:sp>
        <p:nvSpPr>
          <p:cNvPr id="14" name="Picture Placeholder 2">
            <a:extLst>
              <a:ext uri="{FF2B5EF4-FFF2-40B4-BE49-F238E27FC236}">
                <a16:creationId xmlns:a16="http://schemas.microsoft.com/office/drawing/2014/main" id="{0C58DC6A-D81D-E840-835B-24F9F38C0F60}"/>
              </a:ext>
            </a:extLst>
          </p:cNvPr>
          <p:cNvSpPr>
            <a:spLocks noGrp="1" noChangeAspect="1"/>
          </p:cNvSpPr>
          <p:nvPr>
            <p:ph type="pic" idx="1"/>
          </p:nvPr>
        </p:nvSpPr>
        <p:spPr>
          <a:xfrm>
            <a:off x="4141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Text Placeholder 3">
            <a:extLst>
              <a:ext uri="{FF2B5EF4-FFF2-40B4-BE49-F238E27FC236}">
                <a16:creationId xmlns:a16="http://schemas.microsoft.com/office/drawing/2014/main" id="{B9887510-8376-764D-A87A-29793D98E4AC}"/>
              </a:ext>
            </a:extLst>
          </p:cNvPr>
          <p:cNvSpPr>
            <a:spLocks noGrp="1"/>
          </p:cNvSpPr>
          <p:nvPr>
            <p:ph type="body" sz="half" idx="2"/>
          </p:nvPr>
        </p:nvSpPr>
        <p:spPr>
          <a:xfrm>
            <a:off x="883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159706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8" name="Title 1">
            <a:extLst>
              <a:ext uri="{FF2B5EF4-FFF2-40B4-BE49-F238E27FC236}">
                <a16:creationId xmlns:a16="http://schemas.microsoft.com/office/drawing/2014/main" id="{533C7E1F-5681-4D44-9301-B3D9F3F69B79}"/>
              </a:ext>
            </a:extLst>
          </p:cNvPr>
          <p:cNvSpPr>
            <a:spLocks noGrp="1"/>
          </p:cNvSpPr>
          <p:nvPr>
            <p:ph type="title"/>
          </p:nvPr>
        </p:nvSpPr>
        <p:spPr>
          <a:xfrm>
            <a:off x="844550" y="365126"/>
            <a:ext cx="7886700" cy="1325563"/>
          </a:xfrm>
        </p:spPr>
        <p:txBody>
          <a:bodyPr anchor="ctr"/>
          <a:lstStyle/>
          <a:p>
            <a:r>
              <a:rPr lang="en-US" dirty="0"/>
              <a:t>Click to edit Master title style</a:t>
            </a:r>
          </a:p>
        </p:txBody>
      </p:sp>
      <p:sp>
        <p:nvSpPr>
          <p:cNvPr id="27" name="Vertical Text Placeholder 2">
            <a:extLst>
              <a:ext uri="{FF2B5EF4-FFF2-40B4-BE49-F238E27FC236}">
                <a16:creationId xmlns:a16="http://schemas.microsoft.com/office/drawing/2014/main" id="{2C382DC9-1021-B345-AEB1-6804033EBC91}"/>
              </a:ext>
            </a:extLst>
          </p:cNvPr>
          <p:cNvSpPr>
            <a:spLocks noGrp="1"/>
          </p:cNvSpPr>
          <p:nvPr>
            <p:ph type="body" orient="vert" idx="1"/>
          </p:nvPr>
        </p:nvSpPr>
        <p:spPr>
          <a:xfrm>
            <a:off x="844550" y="1825625"/>
            <a:ext cx="7886700" cy="409371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45627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tical Title and Text Layou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2" name="Vertical Title 1">
            <a:extLst>
              <a:ext uri="{FF2B5EF4-FFF2-40B4-BE49-F238E27FC236}">
                <a16:creationId xmlns:a16="http://schemas.microsoft.com/office/drawing/2014/main" id="{B04BA713-2669-AC4A-BD2F-89DB64E615DE}"/>
              </a:ext>
            </a:extLst>
          </p:cNvPr>
          <p:cNvSpPr>
            <a:spLocks noGrp="1"/>
          </p:cNvSpPr>
          <p:nvPr>
            <p:ph type="title" orient="vert"/>
          </p:nvPr>
        </p:nvSpPr>
        <p:spPr>
          <a:xfrm>
            <a:off x="6734175" y="288925"/>
            <a:ext cx="1971675" cy="5811838"/>
          </a:xfrm>
        </p:spPr>
        <p:txBody>
          <a:bodyPr vert="eaVert"/>
          <a:lstStyle/>
          <a:p>
            <a:r>
              <a:rPr lang="en-US" dirty="0"/>
              <a:t>Click to edit Master title style</a:t>
            </a:r>
          </a:p>
        </p:txBody>
      </p:sp>
      <p:sp>
        <p:nvSpPr>
          <p:cNvPr id="13" name="Vertical Text Placeholder 2">
            <a:extLst>
              <a:ext uri="{FF2B5EF4-FFF2-40B4-BE49-F238E27FC236}">
                <a16:creationId xmlns:a16="http://schemas.microsoft.com/office/drawing/2014/main" id="{F6267AEC-654B-0447-B66B-919ABFA9011E}"/>
              </a:ext>
            </a:extLst>
          </p:cNvPr>
          <p:cNvSpPr>
            <a:spLocks noGrp="1"/>
          </p:cNvSpPr>
          <p:nvPr>
            <p:ph type="body" orient="vert" idx="1"/>
          </p:nvPr>
        </p:nvSpPr>
        <p:spPr>
          <a:xfrm>
            <a:off x="819150" y="2889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9774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cluding Slide #1">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0452308-E201-CE44-A275-57BDEC443B8C}"/>
              </a:ext>
            </a:extLst>
          </p:cNvPr>
          <p:cNvPicPr>
            <a:picLocks noChangeAspect="1"/>
          </p:cNvPicPr>
          <p:nvPr userDrawn="1"/>
        </p:nvPicPr>
        <p:blipFill rotWithShape="1">
          <a:blip r:embed="rId2"/>
          <a:srcRect t="4552" r="15488" b="24702"/>
          <a:stretch/>
        </p:blipFill>
        <p:spPr>
          <a:xfrm>
            <a:off x="2836269" y="190501"/>
            <a:ext cx="6307732" cy="6667499"/>
          </a:xfrm>
          <a:prstGeom prst="rect">
            <a:avLst/>
          </a:prstGeom>
        </p:spPr>
      </p:pic>
      <p:sp>
        <p:nvSpPr>
          <p:cNvPr id="13" name="TextBox 12">
            <a:extLst>
              <a:ext uri="{FF2B5EF4-FFF2-40B4-BE49-F238E27FC236}">
                <a16:creationId xmlns:a16="http://schemas.microsoft.com/office/drawing/2014/main" id="{16014B7D-9BAD-464F-A2A6-2BAA8F556D93}"/>
              </a:ext>
            </a:extLst>
          </p:cNvPr>
          <p:cNvSpPr txBox="1"/>
          <p:nvPr userDrawn="1"/>
        </p:nvSpPr>
        <p:spPr>
          <a:xfrm>
            <a:off x="4237953" y="5575565"/>
            <a:ext cx="5184920" cy="954107"/>
          </a:xfrm>
          <a:prstGeom prst="rect">
            <a:avLst/>
          </a:prstGeom>
          <a:noFill/>
        </p:spPr>
        <p:txBody>
          <a:bodyPr wrap="square" rtlCol="0">
            <a:spAutoFit/>
          </a:bodyPr>
          <a:lstStyle/>
          <a:p>
            <a:pPr algn="ctr"/>
            <a:r>
              <a:rPr lang="en-US" sz="2800" b="1" i="0" dirty="0">
                <a:solidFill>
                  <a:srgbClr val="44883E"/>
                </a:solidFill>
                <a:latin typeface="Arial Black" panose="020B0604020202020204" pitchFamily="34" charset="0"/>
                <a:cs typeface="Arial Black" panose="020B0604020202020204" pitchFamily="34" charset="0"/>
              </a:rPr>
              <a:t>EDUCATING </a:t>
            </a:r>
          </a:p>
          <a:p>
            <a:pPr algn="ctr"/>
            <a:r>
              <a:rPr lang="en-US" sz="2800" b="1" i="0" dirty="0">
                <a:solidFill>
                  <a:srgbClr val="44883E"/>
                </a:solidFill>
                <a:latin typeface="Arial Black" panose="020B0604020202020204" pitchFamily="34" charset="0"/>
                <a:cs typeface="Arial Black" panose="020B0604020202020204" pitchFamily="34" charset="0"/>
              </a:rPr>
              <a:t>GEORGIA’S FUTURE</a:t>
            </a:r>
          </a:p>
        </p:txBody>
      </p:sp>
      <p:sp>
        <p:nvSpPr>
          <p:cNvPr id="17" name="TextBox 16">
            <a:extLst>
              <a:ext uri="{FF2B5EF4-FFF2-40B4-BE49-F238E27FC236}">
                <a16:creationId xmlns:a16="http://schemas.microsoft.com/office/drawing/2014/main" id="{E32DE396-28AF-274A-901E-75484B2FB745}"/>
              </a:ext>
            </a:extLst>
          </p:cNvPr>
          <p:cNvSpPr txBox="1"/>
          <p:nvPr userDrawn="1"/>
        </p:nvSpPr>
        <p:spPr>
          <a:xfrm>
            <a:off x="4221749" y="5559362"/>
            <a:ext cx="5184920" cy="954107"/>
          </a:xfrm>
          <a:prstGeom prst="rect">
            <a:avLst/>
          </a:prstGeom>
          <a:noFill/>
        </p:spPr>
        <p:txBody>
          <a:bodyPr wrap="square" rtlCol="0">
            <a:spAutoFit/>
          </a:bodyPr>
          <a:lstStyle/>
          <a:p>
            <a:pPr algn="ctr"/>
            <a:r>
              <a:rPr lang="en-US" sz="2800" b="1" i="0" dirty="0">
                <a:solidFill>
                  <a:schemeClr val="bg1"/>
                </a:solidFill>
                <a:latin typeface="Arial Black" panose="020B0604020202020204" pitchFamily="34" charset="0"/>
                <a:cs typeface="Arial Black" panose="020B0604020202020204" pitchFamily="34" charset="0"/>
              </a:rPr>
              <a:t>EDUCATING </a:t>
            </a:r>
          </a:p>
          <a:p>
            <a:pPr algn="ctr"/>
            <a:r>
              <a:rPr lang="en-US" sz="2800" b="1" i="0" dirty="0">
                <a:solidFill>
                  <a:schemeClr val="bg1"/>
                </a:solidFill>
                <a:latin typeface="Arial Black" panose="020B0604020202020204" pitchFamily="34" charset="0"/>
                <a:cs typeface="Arial Black" panose="020B0604020202020204" pitchFamily="34" charset="0"/>
              </a:rPr>
              <a:t>GEORGIA’S FUTURE</a:t>
            </a:r>
          </a:p>
        </p:txBody>
      </p:sp>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3"/>
          <a:stretch>
            <a:fillRect/>
          </a:stretch>
        </p:blipFill>
        <p:spPr>
          <a:xfrm>
            <a:off x="657855" y="5056094"/>
            <a:ext cx="2239047" cy="1226970"/>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619755" y="1890558"/>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4"/>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5"/>
            <a:stretch>
              <a:fillRect/>
            </a:stretch>
          </p:blipFill>
          <p:spPr>
            <a:xfrm>
              <a:off x="768813" y="2287976"/>
              <a:ext cx="538810" cy="554814"/>
            </a:xfrm>
            <a:prstGeom prst="rect">
              <a:avLst/>
            </a:prstGeom>
          </p:spPr>
        </p:pic>
      </p:grpSp>
    </p:spTree>
    <p:extLst>
      <p:ext uri="{BB962C8B-B14F-4D97-AF65-F5344CB8AC3E}">
        <p14:creationId xmlns:p14="http://schemas.microsoft.com/office/powerpoint/2010/main" val="971915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cluding Slide #2">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E1A602B-DFBD-884B-9FE7-E714CE763214}"/>
              </a:ext>
            </a:extLst>
          </p:cNvPr>
          <p:cNvPicPr>
            <a:picLocks noChangeAspect="1"/>
          </p:cNvPicPr>
          <p:nvPr userDrawn="1"/>
        </p:nvPicPr>
        <p:blipFill rotWithShape="1">
          <a:blip r:embed="rId2"/>
          <a:srcRect l="12560" b="10499"/>
          <a:stretch/>
        </p:blipFill>
        <p:spPr>
          <a:xfrm>
            <a:off x="1" y="100457"/>
            <a:ext cx="4025470" cy="6757543"/>
          </a:xfrm>
          <a:prstGeom prst="rect">
            <a:avLst/>
          </a:prstGeom>
        </p:spPr>
      </p:pic>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3"/>
          <a:stretch>
            <a:fillRect/>
          </a:stretch>
        </p:blipFill>
        <p:spPr>
          <a:xfrm>
            <a:off x="6572429" y="5352784"/>
            <a:ext cx="1906209" cy="1044579"/>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5053978" y="3515892"/>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4"/>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5"/>
            <a:stretch>
              <a:fillRect/>
            </a:stretch>
          </p:blipFill>
          <p:spPr>
            <a:xfrm>
              <a:off x="768813" y="2287976"/>
              <a:ext cx="538810" cy="554814"/>
            </a:xfrm>
            <a:prstGeom prst="rect">
              <a:avLst/>
            </a:prstGeom>
          </p:spPr>
        </p:pic>
      </p:grpSp>
      <p:sp>
        <p:nvSpPr>
          <p:cNvPr id="15" name="TextBox 14">
            <a:extLst>
              <a:ext uri="{FF2B5EF4-FFF2-40B4-BE49-F238E27FC236}">
                <a16:creationId xmlns:a16="http://schemas.microsoft.com/office/drawing/2014/main" id="{478CFFA2-5DC0-0641-A4FC-09095DE1B02F}"/>
              </a:ext>
            </a:extLst>
          </p:cNvPr>
          <p:cNvSpPr txBox="1"/>
          <p:nvPr userDrawn="1"/>
        </p:nvSpPr>
        <p:spPr>
          <a:xfrm>
            <a:off x="3241307" y="1056805"/>
            <a:ext cx="5130959" cy="141577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2000" dirty="0">
                <a:solidFill>
                  <a:schemeClr val="bg2">
                    <a:lumMod val="50000"/>
                  </a:schemeClr>
                </a:solidFill>
                <a:latin typeface="Arial Black" panose="020B0A04020102020204" pitchFamily="34" charset="0"/>
              </a:rPr>
              <a:t>Offering a holistic education to</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800" dirty="0">
                <a:solidFill>
                  <a:srgbClr val="3DB8CF"/>
                </a:solidFill>
                <a:latin typeface="Arial Black" panose="020B0A04020102020204" pitchFamily="34" charset="0"/>
              </a:rPr>
              <a:t>each and every child</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000" dirty="0">
                <a:solidFill>
                  <a:schemeClr val="bg2">
                    <a:lumMod val="50000"/>
                  </a:schemeClr>
                </a:solidFill>
                <a:latin typeface="Arial Black" panose="020B0A04020102020204" pitchFamily="34" charset="0"/>
              </a:rPr>
              <a:t>in our state.</a:t>
            </a:r>
          </a:p>
          <a:p>
            <a:pPr algn="l"/>
            <a:endParaRPr lang="en-US" sz="1800" dirty="0">
              <a:solidFill>
                <a:srgbClr val="44883E"/>
              </a:solidFill>
            </a:endParaRPr>
          </a:p>
        </p:txBody>
      </p:sp>
    </p:spTree>
    <p:extLst>
      <p:ext uri="{BB962C8B-B14F-4D97-AF65-F5344CB8AC3E}">
        <p14:creationId xmlns:p14="http://schemas.microsoft.com/office/powerpoint/2010/main" val="21221037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cluding Slide #3">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2"/>
          <a:stretch>
            <a:fillRect/>
          </a:stretch>
        </p:blipFill>
        <p:spPr>
          <a:xfrm>
            <a:off x="743129" y="5352784"/>
            <a:ext cx="1906209" cy="1044579"/>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679629" y="3327400"/>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3"/>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4"/>
            <a:stretch>
              <a:fillRect/>
            </a:stretch>
          </p:blipFill>
          <p:spPr>
            <a:xfrm>
              <a:off x="768813" y="2287976"/>
              <a:ext cx="538810" cy="554814"/>
            </a:xfrm>
            <a:prstGeom prst="rect">
              <a:avLst/>
            </a:prstGeom>
          </p:spPr>
        </p:pic>
      </p:grpSp>
      <p:sp>
        <p:nvSpPr>
          <p:cNvPr id="11" name="TextBox 10">
            <a:extLst>
              <a:ext uri="{FF2B5EF4-FFF2-40B4-BE49-F238E27FC236}">
                <a16:creationId xmlns:a16="http://schemas.microsoft.com/office/drawing/2014/main" id="{635847DE-6313-664A-86A5-1E114CC90FF8}"/>
              </a:ext>
            </a:extLst>
          </p:cNvPr>
          <p:cNvSpPr txBox="1"/>
          <p:nvPr userDrawn="1"/>
        </p:nvSpPr>
        <p:spPr>
          <a:xfrm>
            <a:off x="633447" y="800985"/>
            <a:ext cx="6233879" cy="16927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schemeClr val="bg2">
                    <a:lumMod val="50000"/>
                  </a:schemeClr>
                </a:solidFill>
                <a:latin typeface="Arial Black" panose="020B0A04020102020204" pitchFamily="34" charset="0"/>
              </a:rPr>
              <a:t>Preparing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7200" dirty="0">
                <a:solidFill>
                  <a:srgbClr val="3DB8CF"/>
                </a:solidFill>
                <a:latin typeface="Arial Black" panose="020B0A04020102020204" pitchFamily="34" charset="0"/>
              </a:rPr>
              <a:t>for life</a:t>
            </a:r>
            <a:r>
              <a:rPr lang="en-US" sz="4400" dirty="0">
                <a:solidFill>
                  <a:srgbClr val="3DB8CF"/>
                </a:solidFill>
                <a:latin typeface="Arial Black" panose="020B0A04020102020204" pitchFamily="34" charset="0"/>
              </a:rPr>
              <a:t>.</a:t>
            </a:r>
            <a:endParaRPr lang="en-US" sz="7200" dirty="0">
              <a:solidFill>
                <a:srgbClr val="3DB8CF"/>
              </a:solidFill>
              <a:latin typeface="Arial Black" panose="020B0A04020102020204" pitchFamily="34" charset="0"/>
            </a:endParaRPr>
          </a:p>
        </p:txBody>
      </p:sp>
      <p:pic>
        <p:nvPicPr>
          <p:cNvPr id="12" name="Picture 11">
            <a:extLst>
              <a:ext uri="{FF2B5EF4-FFF2-40B4-BE49-F238E27FC236}">
                <a16:creationId xmlns:a16="http://schemas.microsoft.com/office/drawing/2014/main" id="{96C1CAB2-25CA-0B41-9D45-E0DE935F9D5E}"/>
              </a:ext>
            </a:extLst>
          </p:cNvPr>
          <p:cNvPicPr>
            <a:picLocks noChangeAspect="1"/>
          </p:cNvPicPr>
          <p:nvPr userDrawn="1"/>
        </p:nvPicPr>
        <p:blipFill rotWithShape="1">
          <a:blip r:embed="rId5"/>
          <a:srcRect t="288" r="637" b="2344"/>
          <a:stretch/>
        </p:blipFill>
        <p:spPr>
          <a:xfrm>
            <a:off x="5458771" y="342900"/>
            <a:ext cx="3546891" cy="6515100"/>
          </a:xfrm>
          <a:prstGeom prst="rect">
            <a:avLst/>
          </a:prstGeom>
        </p:spPr>
      </p:pic>
    </p:spTree>
    <p:extLst>
      <p:ext uri="{BB962C8B-B14F-4D97-AF65-F5344CB8AC3E}">
        <p14:creationId xmlns:p14="http://schemas.microsoft.com/office/powerpoint/2010/main" val="3039267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8B92D29-0F11-4748-A4C9-E342B9745CDE}"/>
              </a:ext>
            </a:extLst>
          </p:cNvPr>
          <p:cNvPicPr>
            <a:picLocks noChangeAspect="1"/>
          </p:cNvPicPr>
          <p:nvPr userDrawn="1"/>
        </p:nvPicPr>
        <p:blipFill>
          <a:blip r:embed="rId2"/>
          <a:stretch>
            <a:fillRect/>
          </a:stretch>
        </p:blipFill>
        <p:spPr>
          <a:xfrm>
            <a:off x="7701217" y="6023260"/>
            <a:ext cx="1114124" cy="610526"/>
          </a:xfrm>
          <a:prstGeom prst="rect">
            <a:avLst/>
          </a:prstGeom>
        </p:spPr>
      </p:pic>
      <p:sp>
        <p:nvSpPr>
          <p:cNvPr id="2" name="Title 1"/>
          <p:cNvSpPr>
            <a:spLocks noGrp="1"/>
          </p:cNvSpPr>
          <p:nvPr>
            <p:ph type="title"/>
          </p:nvPr>
        </p:nvSpPr>
        <p:spPr>
          <a:xfrm>
            <a:off x="895350" y="365126"/>
            <a:ext cx="7886700" cy="1325563"/>
          </a:xfrm>
        </p:spPr>
        <p:txBody>
          <a:bodyPr anchor="ctr"/>
          <a:lstStyle/>
          <a:p>
            <a:r>
              <a:rPr lang="en-US" dirty="0"/>
              <a:t>Click to edit Master title style</a:t>
            </a:r>
          </a:p>
        </p:txBody>
      </p:sp>
      <p:sp>
        <p:nvSpPr>
          <p:cNvPr id="3" name="Content Placeholder 2"/>
          <p:cNvSpPr>
            <a:spLocks noGrp="1"/>
          </p:cNvSpPr>
          <p:nvPr>
            <p:ph idx="1"/>
          </p:nvPr>
        </p:nvSpPr>
        <p:spPr>
          <a:xfrm>
            <a:off x="895350" y="1825625"/>
            <a:ext cx="7886700" cy="4197635"/>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7" name="Picture 16">
            <a:extLst>
              <a:ext uri="{FF2B5EF4-FFF2-40B4-BE49-F238E27FC236}">
                <a16:creationId xmlns:a16="http://schemas.microsoft.com/office/drawing/2014/main" id="{A3990FAA-95D0-BE45-A3B2-F6460B630856}"/>
              </a:ext>
            </a:extLst>
          </p:cNvPr>
          <p:cNvPicPr>
            <a:picLocks noChangeAspect="1"/>
          </p:cNvPicPr>
          <p:nvPr userDrawn="1"/>
        </p:nvPicPr>
        <p:blipFill rotWithShape="1">
          <a:blip r:embed="rId3"/>
          <a:srcRect r="4456"/>
          <a:stretch/>
        </p:blipFill>
        <p:spPr>
          <a:xfrm>
            <a:off x="0" y="0"/>
            <a:ext cx="667638" cy="6858000"/>
          </a:xfrm>
          <a:prstGeom prst="rect">
            <a:avLst/>
          </a:prstGeom>
        </p:spPr>
      </p:pic>
      <p:grpSp>
        <p:nvGrpSpPr>
          <p:cNvPr id="19" name="Group 18">
            <a:extLst>
              <a:ext uri="{FF2B5EF4-FFF2-40B4-BE49-F238E27FC236}">
                <a16:creationId xmlns:a16="http://schemas.microsoft.com/office/drawing/2014/main" id="{3978C74F-486B-0649-93C4-CAF799583E33}"/>
              </a:ext>
            </a:extLst>
          </p:cNvPr>
          <p:cNvGrpSpPr/>
          <p:nvPr userDrawn="1"/>
        </p:nvGrpSpPr>
        <p:grpSpPr>
          <a:xfrm>
            <a:off x="667638" y="6306081"/>
            <a:ext cx="6691278" cy="53219"/>
            <a:chOff x="667641" y="6313581"/>
            <a:chExt cx="7276741" cy="45719"/>
          </a:xfrm>
        </p:grpSpPr>
        <p:sp>
          <p:nvSpPr>
            <p:cNvPr id="20" name="Rectangle 19">
              <a:extLst>
                <a:ext uri="{FF2B5EF4-FFF2-40B4-BE49-F238E27FC236}">
                  <a16:creationId xmlns:a16="http://schemas.microsoft.com/office/drawing/2014/main" id="{18998B70-64A0-5E47-BA49-654F40DE1B65}"/>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C5F8581-88AA-D645-8205-5AFB08877723}"/>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E8926B3-5527-A244-8BA7-82E981BCAF0A}"/>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5AED92-698B-1545-9829-07F16197F5FA}"/>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16F9DF7F-73DC-9F45-87C0-008434323A44}"/>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2092742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F24F57B-988E-DF48-95CC-12162DB82D17}"/>
              </a:ext>
            </a:extLst>
          </p:cNvPr>
          <p:cNvPicPr>
            <a:picLocks noChangeAspect="1"/>
          </p:cNvPicPr>
          <p:nvPr userDrawn="1"/>
        </p:nvPicPr>
        <p:blipFill rotWithShape="1">
          <a:blip r:embed="rId2"/>
          <a:srcRect b="5868"/>
          <a:stretch/>
        </p:blipFill>
        <p:spPr>
          <a:xfrm>
            <a:off x="-682" y="159339"/>
            <a:ext cx="2633046" cy="6146741"/>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2228534"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2228534"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A1143413-3208-B848-8E62-DD6AED7FE731}"/>
              </a:ext>
            </a:extLst>
          </p:cNvPr>
          <p:cNvSpPr txBox="1"/>
          <p:nvPr userDrawn="1"/>
        </p:nvSpPr>
        <p:spPr>
          <a:xfrm>
            <a:off x="62460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157068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6EF8B3-6F3D-9646-BE7C-BAE01D591EE2}"/>
              </a:ext>
            </a:extLst>
          </p:cNvPr>
          <p:cNvPicPr>
            <a:picLocks noChangeAspect="1"/>
          </p:cNvPicPr>
          <p:nvPr userDrawn="1"/>
        </p:nvPicPr>
        <p:blipFill rotWithShape="1">
          <a:blip r:embed="rId2"/>
          <a:srcRect l="10731"/>
          <a:stretch/>
        </p:blipFill>
        <p:spPr>
          <a:xfrm>
            <a:off x="0" y="1251061"/>
            <a:ext cx="2880897" cy="5292610"/>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2228534"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2228534"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A1143413-3208-B848-8E62-DD6AED7FE731}"/>
              </a:ext>
            </a:extLst>
          </p:cNvPr>
          <p:cNvSpPr txBox="1"/>
          <p:nvPr userDrawn="1"/>
        </p:nvSpPr>
        <p:spPr>
          <a:xfrm>
            <a:off x="62460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139854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5977ABD-0DF5-F147-AD3B-BCC6D27BB3C7}"/>
              </a:ext>
            </a:extLst>
          </p:cNvPr>
          <p:cNvPicPr>
            <a:picLocks noChangeAspect="1"/>
          </p:cNvPicPr>
          <p:nvPr userDrawn="1"/>
        </p:nvPicPr>
        <p:blipFill rotWithShape="1">
          <a:blip r:embed="rId2"/>
          <a:srcRect r="12629"/>
          <a:stretch/>
        </p:blipFill>
        <p:spPr>
          <a:xfrm>
            <a:off x="6787364" y="1399531"/>
            <a:ext cx="2356636" cy="5055990"/>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344316"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344316"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316606"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1828114"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AE349129-BD40-B545-8AF5-31B3765D9801}"/>
              </a:ext>
            </a:extLst>
          </p:cNvPr>
          <p:cNvSpPr txBox="1"/>
          <p:nvPr userDrawn="1"/>
        </p:nvSpPr>
        <p:spPr>
          <a:xfrm>
            <a:off x="1732284" y="6354188"/>
            <a:ext cx="8555100" cy="261610"/>
          </a:xfrm>
          <a:prstGeom prst="rect">
            <a:avLst/>
          </a:prstGeom>
          <a:noFill/>
        </p:spPr>
        <p:txBody>
          <a:bodyPr wrap="square" rtlCol="0">
            <a:spAutoFit/>
          </a:bodyPr>
          <a:lstStyle/>
          <a:p>
            <a:r>
              <a:rPr lang="en-US" sz="1050" dirty="0">
                <a:solidFill>
                  <a:srgbClr val="3DB8CF"/>
                </a:solidFill>
                <a:latin typeface="Arial Black" panose="020B0A04020102020204" pitchFamily="34" charset="0"/>
              </a:rPr>
              <a:t>Educating Georgia's Future </a:t>
            </a:r>
            <a:r>
              <a:rPr lang="en-US" sz="1100" b="1" i="1" dirty="0">
                <a:solidFill>
                  <a:schemeClr val="bg2">
                    <a:lumMod val="50000"/>
                  </a:schemeClr>
                </a:solidFill>
              </a:rPr>
              <a:t>by graduating students who are ready to learn, ready to live, and ready to lead.</a:t>
            </a:r>
          </a:p>
        </p:txBody>
      </p:sp>
    </p:spTree>
    <p:extLst>
      <p:ext uri="{BB962C8B-B14F-4D97-AF65-F5344CB8AC3E}">
        <p14:creationId xmlns:p14="http://schemas.microsoft.com/office/powerpoint/2010/main" val="977072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4">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9970F26-56FE-6A4E-9A8A-0363CCFBCD77}"/>
              </a:ext>
            </a:extLst>
          </p:cNvPr>
          <p:cNvPicPr>
            <a:picLocks noChangeAspect="1"/>
          </p:cNvPicPr>
          <p:nvPr userDrawn="1"/>
        </p:nvPicPr>
        <p:blipFill rotWithShape="1">
          <a:blip r:embed="rId2"/>
          <a:srcRect r="20961"/>
          <a:stretch/>
        </p:blipFill>
        <p:spPr>
          <a:xfrm>
            <a:off x="5956300" y="1236379"/>
            <a:ext cx="3187701" cy="5092561"/>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344316" y="726832"/>
            <a:ext cx="6119984"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344316" y="2841946"/>
            <a:ext cx="6119984"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316606"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1828114"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AE349129-BD40-B545-8AF5-31B3765D9801}"/>
              </a:ext>
            </a:extLst>
          </p:cNvPr>
          <p:cNvSpPr txBox="1"/>
          <p:nvPr userDrawn="1"/>
        </p:nvSpPr>
        <p:spPr>
          <a:xfrm>
            <a:off x="1732284" y="6354188"/>
            <a:ext cx="8555100" cy="261610"/>
          </a:xfrm>
          <a:prstGeom prst="rect">
            <a:avLst/>
          </a:prstGeom>
          <a:noFill/>
        </p:spPr>
        <p:txBody>
          <a:bodyPr wrap="square" rtlCol="0">
            <a:spAutoFit/>
          </a:bodyPr>
          <a:lstStyle/>
          <a:p>
            <a:r>
              <a:rPr lang="en-US" sz="1050" dirty="0">
                <a:solidFill>
                  <a:srgbClr val="3DB8CF"/>
                </a:solidFill>
                <a:latin typeface="Arial Black" panose="020B0A04020102020204" pitchFamily="34" charset="0"/>
              </a:rPr>
              <a:t>Educating Georgia's Future </a:t>
            </a:r>
            <a:r>
              <a:rPr lang="en-US" sz="1100" b="1" i="1" dirty="0">
                <a:solidFill>
                  <a:schemeClr val="bg2">
                    <a:lumMod val="50000"/>
                  </a:schemeClr>
                </a:solidFill>
              </a:rPr>
              <a:t>by graduating students who are ready to learn, ready to live, and ready to lead.</a:t>
            </a:r>
          </a:p>
        </p:txBody>
      </p:sp>
    </p:spTree>
    <p:extLst>
      <p:ext uri="{BB962C8B-B14F-4D97-AF65-F5344CB8AC3E}">
        <p14:creationId xmlns:p14="http://schemas.microsoft.com/office/powerpoint/2010/main" val="1654560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5">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12C5B11-206E-A94B-9F51-FB5C3DAE1C3B}"/>
              </a:ext>
            </a:extLst>
          </p:cNvPr>
          <p:cNvPicPr>
            <a:picLocks noChangeAspect="1"/>
          </p:cNvPicPr>
          <p:nvPr userDrawn="1"/>
        </p:nvPicPr>
        <p:blipFill rotWithShape="1">
          <a:blip r:embed="rId2"/>
          <a:srcRect l="634" b="13764"/>
          <a:stretch/>
        </p:blipFill>
        <p:spPr>
          <a:xfrm>
            <a:off x="213993" y="2537127"/>
            <a:ext cx="4472307" cy="3776454"/>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1300111" y="0"/>
            <a:ext cx="6543778" cy="1778000"/>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1300111" y="1884545"/>
            <a:ext cx="6543778" cy="1300617"/>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7AEF3D64-B4A9-F448-94C2-B2BAD28044CD}"/>
              </a:ext>
            </a:extLst>
          </p:cNvPr>
          <p:cNvSpPr txBox="1"/>
          <p:nvPr userDrawn="1"/>
        </p:nvSpPr>
        <p:spPr>
          <a:xfrm>
            <a:off x="435189" y="6380315"/>
            <a:ext cx="6243902" cy="307777"/>
          </a:xfrm>
          <a:prstGeom prst="rect">
            <a:avLst/>
          </a:prstGeom>
          <a:noFill/>
        </p:spPr>
        <p:txBody>
          <a:bodyPr wrap="square" rtlCol="0">
            <a:spAutoFit/>
          </a:bodyPr>
          <a:lstStyle/>
          <a:p>
            <a:r>
              <a:rPr lang="en-US" sz="1400" b="1" i="1" dirty="0">
                <a:solidFill>
                  <a:schemeClr val="bg2">
                    <a:lumMod val="50000"/>
                  </a:schemeClr>
                </a:solidFill>
              </a:rPr>
              <a:t>Offering a holistic education to </a:t>
            </a:r>
            <a:r>
              <a:rPr lang="en-US" sz="1400" dirty="0">
                <a:solidFill>
                  <a:srgbClr val="3DB8CF"/>
                </a:solidFill>
                <a:latin typeface="Arial Black" panose="020B0A04020102020204" pitchFamily="34" charset="0"/>
              </a:rPr>
              <a:t>each and every child </a:t>
            </a:r>
            <a:r>
              <a:rPr lang="en-US" sz="1400" b="1" i="1" dirty="0">
                <a:solidFill>
                  <a:schemeClr val="bg2">
                    <a:lumMod val="50000"/>
                  </a:schemeClr>
                </a:solidFill>
              </a:rPr>
              <a:t>in our state.</a:t>
            </a:r>
          </a:p>
        </p:txBody>
      </p:sp>
    </p:spTree>
    <p:extLst>
      <p:ext uri="{BB962C8B-B14F-4D97-AF65-F5344CB8AC3E}">
        <p14:creationId xmlns:p14="http://schemas.microsoft.com/office/powerpoint/2010/main" val="3257262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la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sp>
        <p:nvSpPr>
          <p:cNvPr id="18" name="Title 1">
            <a:extLst>
              <a:ext uri="{FF2B5EF4-FFF2-40B4-BE49-F238E27FC236}">
                <a16:creationId xmlns:a16="http://schemas.microsoft.com/office/drawing/2014/main" id="{21B681EA-F2F5-EC42-A472-2D4F4B1AD9B7}"/>
              </a:ext>
            </a:extLst>
          </p:cNvPr>
          <p:cNvSpPr>
            <a:spLocks noGrp="1"/>
          </p:cNvSpPr>
          <p:nvPr>
            <p:ph type="ctrTitle"/>
          </p:nvPr>
        </p:nvSpPr>
        <p:spPr>
          <a:xfrm>
            <a:off x="901467" y="1122363"/>
            <a:ext cx="7913874" cy="2387600"/>
          </a:xfrm>
        </p:spPr>
        <p:txBody>
          <a:bodyPr anchor="b">
            <a:normAutofit/>
          </a:bodyPr>
          <a:lstStyle>
            <a:lvl1pPr algn="ctr">
              <a:defRPr sz="3600"/>
            </a:lvl1pPr>
          </a:lstStyle>
          <a:p>
            <a:r>
              <a:rPr lang="en-US" dirty="0"/>
              <a:t>Click to edit Master title style</a:t>
            </a:r>
          </a:p>
        </p:txBody>
      </p:sp>
      <p:sp>
        <p:nvSpPr>
          <p:cNvPr id="19" name="Subtitle 2">
            <a:extLst>
              <a:ext uri="{FF2B5EF4-FFF2-40B4-BE49-F238E27FC236}">
                <a16:creationId xmlns:a16="http://schemas.microsoft.com/office/drawing/2014/main" id="{71120813-8E8A-2846-88BB-0D7E94451AE5}"/>
              </a:ext>
            </a:extLst>
          </p:cNvPr>
          <p:cNvSpPr>
            <a:spLocks noGrp="1"/>
          </p:cNvSpPr>
          <p:nvPr>
            <p:ph type="subTitle" idx="1" hasCustomPrompt="1"/>
          </p:nvPr>
        </p:nvSpPr>
        <p:spPr>
          <a:xfrm>
            <a:off x="901467" y="3602037"/>
            <a:ext cx="7913874" cy="1826077"/>
          </a:xfrm>
        </p:spPr>
        <p:txBody>
          <a:bodyPr>
            <a:normAutofit/>
          </a:bodyPr>
          <a:lstStyle>
            <a:lvl1pPr marL="0" indent="0" algn="ctr">
              <a:buNone/>
              <a:defRPr sz="2800" b="1">
                <a:solidFill>
                  <a:schemeClr val="bg2">
                    <a:lumMod val="5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3798810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3777220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9/9/2019</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8668346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8" r:id="rId16"/>
    <p:sldLayoutId id="2147483667" r:id="rId17"/>
    <p:sldLayoutId id="2147483696" r:id="rId18"/>
    <p:sldLayoutId id="2147483697" r:id="rId19"/>
  </p:sldLayoutIdLst>
  <p:txStyles>
    <p:titleStyle>
      <a:lvl1pPr algn="l" defTabSz="914400" rtl="0" eaLnBrk="1" latinLnBrk="0" hangingPunct="1">
        <a:lnSpc>
          <a:spcPct val="90000"/>
        </a:lnSpc>
        <a:spcBef>
          <a:spcPct val="0"/>
        </a:spcBef>
        <a:buNone/>
        <a:defRPr sz="3600" b="1" i="0" kern="1200">
          <a:solidFill>
            <a:srgbClr val="44883E"/>
          </a:solidFill>
          <a:latin typeface="Arial" panose="020B0604020202020204" pitchFamily="34" charset="0"/>
          <a:ea typeface="Helvetica Neue Medium" panose="02000503000000020004" pitchFamily="2"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EF5960-E2FA-614A-9262-A8A11E18FAFD}"/>
              </a:ext>
            </a:extLst>
          </p:cNvPr>
          <p:cNvSpPr>
            <a:spLocks noGrp="1"/>
          </p:cNvSpPr>
          <p:nvPr>
            <p:ph type="ctrTitle"/>
          </p:nvPr>
        </p:nvSpPr>
        <p:spPr>
          <a:xfrm>
            <a:off x="901467" y="1347649"/>
            <a:ext cx="7913874" cy="1978647"/>
          </a:xfrm>
        </p:spPr>
        <p:txBody>
          <a:bodyPr anchor="ctr">
            <a:normAutofit/>
          </a:bodyPr>
          <a:lstStyle/>
          <a:p>
            <a:r>
              <a:rPr lang="en-US" dirty="0"/>
              <a:t>Dissonant and Consonant Intervals</a:t>
            </a:r>
          </a:p>
        </p:txBody>
      </p:sp>
    </p:spTree>
    <p:extLst>
      <p:ext uri="{BB962C8B-B14F-4D97-AF65-F5344CB8AC3E}">
        <p14:creationId xmlns:p14="http://schemas.microsoft.com/office/powerpoint/2010/main" val="519630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2F6B4-847A-D641-8183-CD7535381495}"/>
              </a:ext>
            </a:extLst>
          </p:cNvPr>
          <p:cNvSpPr>
            <a:spLocks noGrp="1"/>
          </p:cNvSpPr>
          <p:nvPr>
            <p:ph type="title"/>
          </p:nvPr>
        </p:nvSpPr>
        <p:spPr>
          <a:xfrm>
            <a:off x="948359" y="285612"/>
            <a:ext cx="7886700" cy="5412823"/>
          </a:xfrm>
        </p:spPr>
        <p:txBody>
          <a:bodyPr>
            <a:normAutofit fontScale="90000"/>
          </a:bodyPr>
          <a:lstStyle/>
          <a:p>
            <a:r>
              <a:rPr lang="en-US" dirty="0"/>
              <a:t>Explore and experiment to hear what kind of sounds you can create using these intervals and digital effects.</a:t>
            </a:r>
            <a:br>
              <a:rPr lang="en-US" dirty="0"/>
            </a:br>
            <a:br>
              <a:rPr lang="en-US" dirty="0"/>
            </a:br>
            <a:r>
              <a:rPr lang="en-US" dirty="0"/>
              <a:t>Try low pitches on the left end of the keyboard and the high pitches on the right end of the keyboard.</a:t>
            </a:r>
            <a:br>
              <a:rPr lang="en-US" dirty="0"/>
            </a:br>
            <a:br>
              <a:rPr lang="en-US" dirty="0"/>
            </a:br>
            <a:r>
              <a:rPr lang="en-US" dirty="0"/>
              <a:t>Can you hear the difference between the consonant and dissonant intervals?</a:t>
            </a:r>
            <a:br>
              <a:rPr lang="en-US" dirty="0"/>
            </a:br>
            <a:endParaRPr lang="en-US" dirty="0"/>
          </a:p>
        </p:txBody>
      </p:sp>
    </p:spTree>
    <p:extLst>
      <p:ext uri="{BB962C8B-B14F-4D97-AF65-F5344CB8AC3E}">
        <p14:creationId xmlns:p14="http://schemas.microsoft.com/office/powerpoint/2010/main" val="3208710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BCB7FC4D-0D29-7A44-A469-A1B2241E7E3B}"/>
              </a:ext>
            </a:extLst>
          </p:cNvPr>
          <p:cNvSpPr>
            <a:spLocks noGrp="1"/>
          </p:cNvSpPr>
          <p:nvPr>
            <p:ph type="title"/>
          </p:nvPr>
        </p:nvSpPr>
        <p:spPr>
          <a:xfrm>
            <a:off x="2397973" y="391046"/>
            <a:ext cx="4680697" cy="818215"/>
          </a:xfrm>
        </p:spPr>
        <p:txBody>
          <a:bodyPr>
            <a:normAutofit/>
          </a:bodyPr>
          <a:lstStyle/>
          <a:p>
            <a:pPr algn="ctr"/>
            <a:r>
              <a:rPr lang="en-US" dirty="0"/>
              <a:t>Assignment</a:t>
            </a:r>
          </a:p>
        </p:txBody>
      </p:sp>
      <p:sp>
        <p:nvSpPr>
          <p:cNvPr id="5" name="TextBox 4">
            <a:extLst>
              <a:ext uri="{FF2B5EF4-FFF2-40B4-BE49-F238E27FC236}">
                <a16:creationId xmlns:a16="http://schemas.microsoft.com/office/drawing/2014/main" id="{DF49302E-B0D0-8346-9FCF-D7E4A40EC213}"/>
              </a:ext>
            </a:extLst>
          </p:cNvPr>
          <p:cNvSpPr txBox="1"/>
          <p:nvPr/>
        </p:nvSpPr>
        <p:spPr>
          <a:xfrm>
            <a:off x="926080" y="1434548"/>
            <a:ext cx="7624482" cy="3293209"/>
          </a:xfrm>
          <a:prstGeom prst="rect">
            <a:avLst/>
          </a:prstGeom>
          <a:noFill/>
        </p:spPr>
        <p:txBody>
          <a:bodyPr wrap="square" rtlCol="0" anchor="t">
            <a:spAutoFit/>
          </a:bodyPr>
          <a:lstStyle/>
          <a:p>
            <a:r>
              <a:rPr lang="en-US" sz="1600" dirty="0">
                <a:latin typeface="Arial" panose="020B0604020202020204" pitchFamily="34" charset="0"/>
                <a:cs typeface="Arial" panose="020B0604020202020204" pitchFamily="34" charset="0"/>
              </a:rPr>
              <a:t>1.	A local company is creating a haunted house during the month of October 	for the Halloween season. They would like to have some spooky sounds 	and music to play near the entrance of the haunted house while patrons 	are waiting in line to enter.</a:t>
            </a:r>
          </a:p>
          <a:p>
            <a:r>
              <a:rPr lang="en-US" sz="1600" dirty="0">
                <a:latin typeface="Arial" panose="020B0604020202020204" pitchFamily="34" charset="0"/>
                <a:cs typeface="Arial" panose="020B0604020202020204" pitchFamily="34" charset="0"/>
              </a:rPr>
              <a:t>2.	The company has contracted you to create 90 seconds of sounds and/or 	music that can be looped outside of their haunted house.</a:t>
            </a:r>
          </a:p>
          <a:p>
            <a:r>
              <a:rPr lang="en-US" sz="1600" dirty="0">
                <a:latin typeface="Arial" panose="020B0604020202020204" pitchFamily="34" charset="0"/>
                <a:cs typeface="Arial" panose="020B0604020202020204" pitchFamily="34" charset="0"/>
              </a:rPr>
              <a:t>3.	Your job is to use your knowledge of music, along with the new concepts of 	dissonant and consonant intervals, and the digital effects of the pitch bend 	and modulation wheels to create a soundtrack for their entrance.</a:t>
            </a:r>
          </a:p>
          <a:p>
            <a:r>
              <a:rPr lang="en-US" sz="1600" dirty="0">
                <a:latin typeface="Arial" panose="020B0604020202020204" pitchFamily="34" charset="0"/>
                <a:cs typeface="Arial" panose="020B0604020202020204" pitchFamily="34" charset="0"/>
              </a:rPr>
              <a:t>4.	In addition to the musical sounds that you create, you could also use other 	sounds that you could record using a microphone or from other sources.</a:t>
            </a:r>
          </a:p>
          <a:p>
            <a:r>
              <a:rPr lang="en-US" sz="1600" dirty="0">
                <a:latin typeface="Arial"/>
                <a:cs typeface="Arial"/>
              </a:rPr>
              <a:t>5.	Use your imagination and the tools in front of you. Share your ideas with a 	friend as you develop them and exchange feedback.</a:t>
            </a:r>
          </a:p>
        </p:txBody>
      </p:sp>
    </p:spTree>
    <p:extLst>
      <p:ext uri="{BB962C8B-B14F-4D97-AF65-F5344CB8AC3E}">
        <p14:creationId xmlns:p14="http://schemas.microsoft.com/office/powerpoint/2010/main" val="1582924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FE55E2-967F-1148-9C86-BD4E2C20C3E4}"/>
              </a:ext>
            </a:extLst>
          </p:cNvPr>
          <p:cNvSpPr>
            <a:spLocks noGrp="1"/>
          </p:cNvSpPr>
          <p:nvPr>
            <p:ph type="title"/>
          </p:nvPr>
        </p:nvSpPr>
        <p:spPr>
          <a:xfrm>
            <a:off x="895350" y="365126"/>
            <a:ext cx="7886700" cy="5094770"/>
          </a:xfrm>
        </p:spPr>
        <p:txBody>
          <a:bodyPr>
            <a:normAutofit/>
          </a:bodyPr>
          <a:lstStyle/>
          <a:p>
            <a:r>
              <a:rPr lang="en-US" b="0" dirty="0"/>
              <a:t>Intervals between pitches are classified as Consonant or Dissonant. </a:t>
            </a:r>
            <a:br>
              <a:rPr lang="en-US" b="0" dirty="0"/>
            </a:br>
            <a:br>
              <a:rPr lang="en-US" b="0" dirty="0"/>
            </a:br>
            <a:r>
              <a:rPr lang="en-US" b="0" dirty="0"/>
              <a:t>-</a:t>
            </a:r>
            <a:r>
              <a:rPr lang="en-US" i="1" u="sng" dirty="0"/>
              <a:t>Consonant</a:t>
            </a:r>
            <a:r>
              <a:rPr lang="en-US" b="0" dirty="0"/>
              <a:t> intervals are two pitches that blend or sound pleasant when played simultaneously. </a:t>
            </a:r>
            <a:br>
              <a:rPr lang="en-US" b="0" dirty="0"/>
            </a:br>
            <a:br>
              <a:rPr lang="en-US" b="0" dirty="0"/>
            </a:br>
            <a:r>
              <a:rPr lang="en-US" b="0" dirty="0"/>
              <a:t>-</a:t>
            </a:r>
            <a:r>
              <a:rPr lang="en-US" i="1" u="sng" dirty="0"/>
              <a:t>Dissonant</a:t>
            </a:r>
            <a:r>
              <a:rPr lang="en-US" b="0" dirty="0"/>
              <a:t> intervals are two pitches that seem to clash or sound unpleasant when played together. </a:t>
            </a:r>
          </a:p>
        </p:txBody>
      </p:sp>
    </p:spTree>
    <p:extLst>
      <p:ext uri="{BB962C8B-B14F-4D97-AF65-F5344CB8AC3E}">
        <p14:creationId xmlns:p14="http://schemas.microsoft.com/office/powerpoint/2010/main" val="366860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Perfect 4</a:t>
            </a:r>
            <a:r>
              <a:rPr lang="en-US" sz="2800" baseline="30000" dirty="0"/>
              <a:t>th</a:t>
            </a:r>
            <a:r>
              <a:rPr lang="en-US" sz="2800" dirty="0"/>
              <a:t> and Perfect 5th</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801927" y="2785120"/>
            <a:ext cx="7872792" cy="1875183"/>
          </a:xfrm>
        </p:spPr>
      </p:pic>
      <p:sp>
        <p:nvSpPr>
          <p:cNvPr id="18" name="TextBox 17">
            <a:extLst>
              <a:ext uri="{FF2B5EF4-FFF2-40B4-BE49-F238E27FC236}">
                <a16:creationId xmlns:a16="http://schemas.microsoft.com/office/drawing/2014/main" id="{6AE913E8-871E-6147-80B6-B4DA69CD40F1}"/>
              </a:ext>
            </a:extLst>
          </p:cNvPr>
          <p:cNvSpPr txBox="1"/>
          <p:nvPr/>
        </p:nvSpPr>
        <p:spPr>
          <a:xfrm>
            <a:off x="3353455" y="4097078"/>
            <a:ext cx="516179" cy="461665"/>
          </a:xfrm>
          <a:prstGeom prst="rect">
            <a:avLst/>
          </a:prstGeom>
          <a:noFill/>
        </p:spPr>
        <p:txBody>
          <a:bodyPr wrap="square" rtlCol="0">
            <a:spAutoFit/>
          </a:bodyPr>
          <a:lstStyle/>
          <a:p>
            <a:r>
              <a:rPr lang="en-US" sz="2400" dirty="0"/>
              <a:t> C</a:t>
            </a:r>
          </a:p>
        </p:txBody>
      </p:sp>
      <p:sp>
        <p:nvSpPr>
          <p:cNvPr id="10" name="TextBox 9">
            <a:extLst>
              <a:ext uri="{FF2B5EF4-FFF2-40B4-BE49-F238E27FC236}">
                <a16:creationId xmlns:a16="http://schemas.microsoft.com/office/drawing/2014/main" id="{A621C2CC-3163-D54F-951D-1726C235BC60}"/>
              </a:ext>
            </a:extLst>
          </p:cNvPr>
          <p:cNvSpPr txBox="1"/>
          <p:nvPr/>
        </p:nvSpPr>
        <p:spPr>
          <a:xfrm>
            <a:off x="4605133" y="4097078"/>
            <a:ext cx="304800" cy="461665"/>
          </a:xfrm>
          <a:prstGeom prst="rect">
            <a:avLst/>
          </a:prstGeom>
          <a:noFill/>
        </p:spPr>
        <p:txBody>
          <a:bodyPr wrap="square" rtlCol="0">
            <a:spAutoFit/>
          </a:bodyPr>
          <a:lstStyle/>
          <a:p>
            <a:r>
              <a:rPr lang="en-US" sz="2400" dirty="0"/>
              <a:t>F</a:t>
            </a:r>
          </a:p>
        </p:txBody>
      </p:sp>
      <p:sp>
        <p:nvSpPr>
          <p:cNvPr id="2" name="TextBox 1">
            <a:extLst>
              <a:ext uri="{FF2B5EF4-FFF2-40B4-BE49-F238E27FC236}">
                <a16:creationId xmlns:a16="http://schemas.microsoft.com/office/drawing/2014/main" id="{4B84D0BB-2C43-E94C-A60F-D8030D3C7D02}"/>
              </a:ext>
            </a:extLst>
          </p:cNvPr>
          <p:cNvSpPr txBox="1"/>
          <p:nvPr/>
        </p:nvSpPr>
        <p:spPr>
          <a:xfrm>
            <a:off x="2416851" y="1944475"/>
            <a:ext cx="4843698" cy="369332"/>
          </a:xfrm>
          <a:prstGeom prst="rect">
            <a:avLst/>
          </a:prstGeom>
          <a:noFill/>
        </p:spPr>
        <p:txBody>
          <a:bodyPr wrap="none" rtlCol="0">
            <a:spAutoFit/>
          </a:bodyPr>
          <a:lstStyle/>
          <a:p>
            <a:r>
              <a:rPr lang="en-US" dirty="0"/>
              <a:t>What other perfect 4ths and 5ths can you create?</a:t>
            </a:r>
          </a:p>
        </p:txBody>
      </p:sp>
      <p:sp>
        <p:nvSpPr>
          <p:cNvPr id="4" name="Left Brace 3">
            <a:extLst>
              <a:ext uri="{FF2B5EF4-FFF2-40B4-BE49-F238E27FC236}">
                <a16:creationId xmlns:a16="http://schemas.microsoft.com/office/drawing/2014/main" id="{CD075454-C126-6C44-BF3E-AFDB1B767A23}"/>
              </a:ext>
            </a:extLst>
          </p:cNvPr>
          <p:cNvSpPr/>
          <p:nvPr/>
        </p:nvSpPr>
        <p:spPr>
          <a:xfrm rot="16200000">
            <a:off x="4095919" y="4241691"/>
            <a:ext cx="243001" cy="1080226"/>
          </a:xfrm>
          <a:prstGeom prst="leftBrace">
            <a:avLst/>
          </a:pr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5" name="TextBox 4">
            <a:extLst>
              <a:ext uri="{FF2B5EF4-FFF2-40B4-BE49-F238E27FC236}">
                <a16:creationId xmlns:a16="http://schemas.microsoft.com/office/drawing/2014/main" id="{E04CFC28-C753-E74A-85B8-E591C3406E4C}"/>
              </a:ext>
            </a:extLst>
          </p:cNvPr>
          <p:cNvSpPr txBox="1"/>
          <p:nvPr/>
        </p:nvSpPr>
        <p:spPr>
          <a:xfrm>
            <a:off x="3677306" y="5004865"/>
            <a:ext cx="1217834" cy="369332"/>
          </a:xfrm>
          <a:prstGeom prst="rect">
            <a:avLst/>
          </a:prstGeom>
          <a:noFill/>
        </p:spPr>
        <p:txBody>
          <a:bodyPr wrap="none" rtlCol="0">
            <a:spAutoFit/>
          </a:bodyPr>
          <a:lstStyle/>
          <a:p>
            <a:r>
              <a:rPr lang="en-US" dirty="0"/>
              <a:t>Perfect 4th</a:t>
            </a:r>
          </a:p>
        </p:txBody>
      </p:sp>
      <p:sp>
        <p:nvSpPr>
          <p:cNvPr id="7" name="Left Brace 6">
            <a:extLst>
              <a:ext uri="{FF2B5EF4-FFF2-40B4-BE49-F238E27FC236}">
                <a16:creationId xmlns:a16="http://schemas.microsoft.com/office/drawing/2014/main" id="{05AACD2D-3C8B-2A41-90C8-DA05FA5F33B5}"/>
              </a:ext>
            </a:extLst>
          </p:cNvPr>
          <p:cNvSpPr/>
          <p:nvPr/>
        </p:nvSpPr>
        <p:spPr>
          <a:xfrm rot="16200000">
            <a:off x="2784858" y="4076617"/>
            <a:ext cx="228441" cy="1424934"/>
          </a:xfrm>
          <a:prstGeom prst="leftBrace">
            <a:avLst>
              <a:gd name="adj1" fmla="val 8333"/>
              <a:gd name="adj2" fmla="val 527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DDD93612-0D0B-3A40-AB27-964EFF5DA8D0}"/>
              </a:ext>
            </a:extLst>
          </p:cNvPr>
          <p:cNvSpPr txBox="1"/>
          <p:nvPr/>
        </p:nvSpPr>
        <p:spPr>
          <a:xfrm>
            <a:off x="2290161" y="5004865"/>
            <a:ext cx="1217834" cy="369332"/>
          </a:xfrm>
          <a:prstGeom prst="rect">
            <a:avLst/>
          </a:prstGeom>
          <a:noFill/>
        </p:spPr>
        <p:txBody>
          <a:bodyPr wrap="none" rtlCol="0">
            <a:spAutoFit/>
          </a:bodyPr>
          <a:lstStyle/>
          <a:p>
            <a:r>
              <a:rPr lang="en-US" dirty="0"/>
              <a:t>Perfect 5th</a:t>
            </a:r>
          </a:p>
        </p:txBody>
      </p:sp>
      <p:sp>
        <p:nvSpPr>
          <p:cNvPr id="13" name="TextBox 12">
            <a:extLst>
              <a:ext uri="{FF2B5EF4-FFF2-40B4-BE49-F238E27FC236}">
                <a16:creationId xmlns:a16="http://schemas.microsoft.com/office/drawing/2014/main" id="{A9DDF6C2-2D8F-FF45-867A-C993B948DBB2}"/>
              </a:ext>
            </a:extLst>
          </p:cNvPr>
          <p:cNvSpPr txBox="1"/>
          <p:nvPr/>
        </p:nvSpPr>
        <p:spPr>
          <a:xfrm>
            <a:off x="1985361" y="4089307"/>
            <a:ext cx="304800" cy="461665"/>
          </a:xfrm>
          <a:prstGeom prst="rect">
            <a:avLst/>
          </a:prstGeom>
          <a:noFill/>
        </p:spPr>
        <p:txBody>
          <a:bodyPr wrap="square" rtlCol="0">
            <a:spAutoFit/>
          </a:bodyPr>
          <a:lstStyle/>
          <a:p>
            <a:r>
              <a:rPr lang="en-US" sz="2400" dirty="0"/>
              <a:t>F</a:t>
            </a:r>
          </a:p>
        </p:txBody>
      </p:sp>
    </p:spTree>
    <p:extLst>
      <p:ext uri="{BB962C8B-B14F-4D97-AF65-F5344CB8AC3E}">
        <p14:creationId xmlns:p14="http://schemas.microsoft.com/office/powerpoint/2010/main" val="3441968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Major and minor 3rds</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801927" y="2785120"/>
            <a:ext cx="7872792" cy="1875183"/>
          </a:xfrm>
        </p:spPr>
      </p:pic>
      <p:sp>
        <p:nvSpPr>
          <p:cNvPr id="18" name="TextBox 17">
            <a:extLst>
              <a:ext uri="{FF2B5EF4-FFF2-40B4-BE49-F238E27FC236}">
                <a16:creationId xmlns:a16="http://schemas.microsoft.com/office/drawing/2014/main" id="{6AE913E8-871E-6147-80B6-B4DA69CD40F1}"/>
              </a:ext>
            </a:extLst>
          </p:cNvPr>
          <p:cNvSpPr txBox="1"/>
          <p:nvPr/>
        </p:nvSpPr>
        <p:spPr>
          <a:xfrm>
            <a:off x="3353455" y="4097078"/>
            <a:ext cx="516179" cy="461665"/>
          </a:xfrm>
          <a:prstGeom prst="rect">
            <a:avLst/>
          </a:prstGeom>
          <a:noFill/>
        </p:spPr>
        <p:txBody>
          <a:bodyPr wrap="square" rtlCol="0">
            <a:spAutoFit/>
          </a:bodyPr>
          <a:lstStyle/>
          <a:p>
            <a:r>
              <a:rPr lang="en-US" sz="2400" dirty="0"/>
              <a:t> C</a:t>
            </a:r>
          </a:p>
        </p:txBody>
      </p:sp>
      <p:sp>
        <p:nvSpPr>
          <p:cNvPr id="10" name="TextBox 9">
            <a:extLst>
              <a:ext uri="{FF2B5EF4-FFF2-40B4-BE49-F238E27FC236}">
                <a16:creationId xmlns:a16="http://schemas.microsoft.com/office/drawing/2014/main" id="{A621C2CC-3163-D54F-951D-1726C235BC60}"/>
              </a:ext>
            </a:extLst>
          </p:cNvPr>
          <p:cNvSpPr txBox="1"/>
          <p:nvPr/>
        </p:nvSpPr>
        <p:spPr>
          <a:xfrm>
            <a:off x="4201517" y="4078210"/>
            <a:ext cx="304800" cy="461665"/>
          </a:xfrm>
          <a:prstGeom prst="rect">
            <a:avLst/>
          </a:prstGeom>
          <a:noFill/>
        </p:spPr>
        <p:txBody>
          <a:bodyPr wrap="square" rtlCol="0">
            <a:spAutoFit/>
          </a:bodyPr>
          <a:lstStyle/>
          <a:p>
            <a:r>
              <a:rPr lang="en-US" sz="2400" dirty="0"/>
              <a:t>E</a:t>
            </a:r>
          </a:p>
        </p:txBody>
      </p:sp>
      <p:sp>
        <p:nvSpPr>
          <p:cNvPr id="2" name="TextBox 1">
            <a:extLst>
              <a:ext uri="{FF2B5EF4-FFF2-40B4-BE49-F238E27FC236}">
                <a16:creationId xmlns:a16="http://schemas.microsoft.com/office/drawing/2014/main" id="{4B84D0BB-2C43-E94C-A60F-D8030D3C7D02}"/>
              </a:ext>
            </a:extLst>
          </p:cNvPr>
          <p:cNvSpPr txBox="1"/>
          <p:nvPr/>
        </p:nvSpPr>
        <p:spPr>
          <a:xfrm>
            <a:off x="2416851" y="1944475"/>
            <a:ext cx="4878387" cy="369332"/>
          </a:xfrm>
          <a:prstGeom prst="rect">
            <a:avLst/>
          </a:prstGeom>
          <a:noFill/>
        </p:spPr>
        <p:txBody>
          <a:bodyPr wrap="none" rtlCol="0">
            <a:spAutoFit/>
          </a:bodyPr>
          <a:lstStyle/>
          <a:p>
            <a:r>
              <a:rPr lang="en-US" dirty="0"/>
              <a:t>What other major and minor 3rds can you create?</a:t>
            </a:r>
          </a:p>
        </p:txBody>
      </p:sp>
      <p:sp>
        <p:nvSpPr>
          <p:cNvPr id="4" name="Left Brace 3">
            <a:extLst>
              <a:ext uri="{FF2B5EF4-FFF2-40B4-BE49-F238E27FC236}">
                <a16:creationId xmlns:a16="http://schemas.microsoft.com/office/drawing/2014/main" id="{CD075454-C126-6C44-BF3E-AFDB1B767A23}"/>
              </a:ext>
            </a:extLst>
          </p:cNvPr>
          <p:cNvSpPr/>
          <p:nvPr/>
        </p:nvSpPr>
        <p:spPr>
          <a:xfrm rot="16200000">
            <a:off x="3897137" y="4440473"/>
            <a:ext cx="243001" cy="682661"/>
          </a:xfrm>
          <a:prstGeom prst="leftBrace">
            <a:avLst/>
          </a:pr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5" name="TextBox 4">
            <a:extLst>
              <a:ext uri="{FF2B5EF4-FFF2-40B4-BE49-F238E27FC236}">
                <a16:creationId xmlns:a16="http://schemas.microsoft.com/office/drawing/2014/main" id="{E04CFC28-C753-E74A-85B8-E591C3406E4C}"/>
              </a:ext>
            </a:extLst>
          </p:cNvPr>
          <p:cNvSpPr txBox="1"/>
          <p:nvPr/>
        </p:nvSpPr>
        <p:spPr>
          <a:xfrm>
            <a:off x="2235777" y="5523417"/>
            <a:ext cx="1207446" cy="369332"/>
          </a:xfrm>
          <a:prstGeom prst="rect">
            <a:avLst/>
          </a:prstGeom>
          <a:noFill/>
        </p:spPr>
        <p:txBody>
          <a:bodyPr wrap="none" rtlCol="0">
            <a:spAutoFit/>
          </a:bodyPr>
          <a:lstStyle/>
          <a:p>
            <a:r>
              <a:rPr lang="en-US" dirty="0"/>
              <a:t>Major 3rds</a:t>
            </a:r>
          </a:p>
        </p:txBody>
      </p:sp>
      <p:sp>
        <p:nvSpPr>
          <p:cNvPr id="7" name="Left Brace 6">
            <a:extLst>
              <a:ext uri="{FF2B5EF4-FFF2-40B4-BE49-F238E27FC236}">
                <a16:creationId xmlns:a16="http://schemas.microsoft.com/office/drawing/2014/main" id="{05AACD2D-3C8B-2A41-90C8-DA05FA5F33B5}"/>
              </a:ext>
            </a:extLst>
          </p:cNvPr>
          <p:cNvSpPr/>
          <p:nvPr/>
        </p:nvSpPr>
        <p:spPr>
          <a:xfrm rot="16200000">
            <a:off x="4660746" y="4429840"/>
            <a:ext cx="224133" cy="685059"/>
          </a:xfrm>
          <a:prstGeom prst="leftBrace">
            <a:avLst>
              <a:gd name="adj1" fmla="val 8333"/>
              <a:gd name="adj2" fmla="val 527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DDD93612-0D0B-3A40-AB27-964EFF5DA8D0}"/>
              </a:ext>
            </a:extLst>
          </p:cNvPr>
          <p:cNvSpPr txBox="1"/>
          <p:nvPr/>
        </p:nvSpPr>
        <p:spPr>
          <a:xfrm>
            <a:off x="4353917" y="5523417"/>
            <a:ext cx="1217064" cy="369332"/>
          </a:xfrm>
          <a:prstGeom prst="rect">
            <a:avLst/>
          </a:prstGeom>
          <a:noFill/>
        </p:spPr>
        <p:txBody>
          <a:bodyPr wrap="none" rtlCol="0">
            <a:spAutoFit/>
          </a:bodyPr>
          <a:lstStyle/>
          <a:p>
            <a:r>
              <a:rPr lang="en-US" dirty="0"/>
              <a:t>Minor 3rds</a:t>
            </a:r>
          </a:p>
        </p:txBody>
      </p:sp>
      <p:sp>
        <p:nvSpPr>
          <p:cNvPr id="13" name="TextBox 12">
            <a:extLst>
              <a:ext uri="{FF2B5EF4-FFF2-40B4-BE49-F238E27FC236}">
                <a16:creationId xmlns:a16="http://schemas.microsoft.com/office/drawing/2014/main" id="{A9DDF6C2-2D8F-FF45-867A-C993B948DBB2}"/>
              </a:ext>
            </a:extLst>
          </p:cNvPr>
          <p:cNvSpPr txBox="1"/>
          <p:nvPr/>
        </p:nvSpPr>
        <p:spPr>
          <a:xfrm>
            <a:off x="4856044" y="4089306"/>
            <a:ext cx="458078" cy="461665"/>
          </a:xfrm>
          <a:prstGeom prst="rect">
            <a:avLst/>
          </a:prstGeom>
          <a:noFill/>
        </p:spPr>
        <p:txBody>
          <a:bodyPr wrap="square" rtlCol="0">
            <a:spAutoFit/>
          </a:bodyPr>
          <a:lstStyle/>
          <a:p>
            <a:r>
              <a:rPr lang="en-US" sz="2400" dirty="0"/>
              <a:t> G</a:t>
            </a:r>
          </a:p>
        </p:txBody>
      </p:sp>
      <p:sp>
        <p:nvSpPr>
          <p:cNvPr id="12" name="Left Brace 11">
            <a:extLst>
              <a:ext uri="{FF2B5EF4-FFF2-40B4-BE49-F238E27FC236}">
                <a16:creationId xmlns:a16="http://schemas.microsoft.com/office/drawing/2014/main" id="{EE0B5651-8E4B-8249-A06A-3F1CB360EE69}"/>
              </a:ext>
            </a:extLst>
          </p:cNvPr>
          <p:cNvSpPr/>
          <p:nvPr/>
        </p:nvSpPr>
        <p:spPr>
          <a:xfrm rot="16200000">
            <a:off x="3152396" y="4438202"/>
            <a:ext cx="224133" cy="685059"/>
          </a:xfrm>
          <a:prstGeom prst="leftBrace">
            <a:avLst>
              <a:gd name="adj1" fmla="val 8333"/>
              <a:gd name="adj2" fmla="val 527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FF9A9C1C-A93E-264D-B903-88AC53C1A200}"/>
              </a:ext>
            </a:extLst>
          </p:cNvPr>
          <p:cNvSpPr txBox="1"/>
          <p:nvPr/>
        </p:nvSpPr>
        <p:spPr>
          <a:xfrm>
            <a:off x="2662412" y="4078209"/>
            <a:ext cx="516179" cy="461665"/>
          </a:xfrm>
          <a:prstGeom prst="rect">
            <a:avLst/>
          </a:prstGeom>
          <a:noFill/>
        </p:spPr>
        <p:txBody>
          <a:bodyPr wrap="square" rtlCol="0">
            <a:spAutoFit/>
          </a:bodyPr>
          <a:lstStyle/>
          <a:p>
            <a:r>
              <a:rPr lang="en-US" sz="2400" dirty="0"/>
              <a:t> A</a:t>
            </a:r>
          </a:p>
        </p:txBody>
      </p:sp>
      <p:sp>
        <p:nvSpPr>
          <p:cNvPr id="15" name="Left Brace 14">
            <a:extLst>
              <a:ext uri="{FF2B5EF4-FFF2-40B4-BE49-F238E27FC236}">
                <a16:creationId xmlns:a16="http://schemas.microsoft.com/office/drawing/2014/main" id="{7BEAD1BE-0C8E-3F4B-AC64-37D1CA5A44A5}"/>
              </a:ext>
            </a:extLst>
          </p:cNvPr>
          <p:cNvSpPr/>
          <p:nvPr/>
        </p:nvSpPr>
        <p:spPr>
          <a:xfrm rot="16200000">
            <a:off x="2388787" y="4448835"/>
            <a:ext cx="243001" cy="682661"/>
          </a:xfrm>
          <a:prstGeom prst="leftBrace">
            <a:avLst/>
          </a:pr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16" name="TextBox 15">
            <a:extLst>
              <a:ext uri="{FF2B5EF4-FFF2-40B4-BE49-F238E27FC236}">
                <a16:creationId xmlns:a16="http://schemas.microsoft.com/office/drawing/2014/main" id="{932A0454-C31C-5142-9AF3-33509363184F}"/>
              </a:ext>
            </a:extLst>
          </p:cNvPr>
          <p:cNvSpPr txBox="1"/>
          <p:nvPr/>
        </p:nvSpPr>
        <p:spPr>
          <a:xfrm>
            <a:off x="1918689" y="4078208"/>
            <a:ext cx="516179" cy="461665"/>
          </a:xfrm>
          <a:prstGeom prst="rect">
            <a:avLst/>
          </a:prstGeom>
          <a:noFill/>
        </p:spPr>
        <p:txBody>
          <a:bodyPr wrap="square" rtlCol="0">
            <a:spAutoFit/>
          </a:bodyPr>
          <a:lstStyle/>
          <a:p>
            <a:r>
              <a:rPr lang="en-US" sz="2400" dirty="0"/>
              <a:t> F</a:t>
            </a:r>
          </a:p>
        </p:txBody>
      </p:sp>
      <p:cxnSp>
        <p:nvCxnSpPr>
          <p:cNvPr id="11" name="Straight Arrow Connector 10">
            <a:extLst>
              <a:ext uri="{FF2B5EF4-FFF2-40B4-BE49-F238E27FC236}">
                <a16:creationId xmlns:a16="http://schemas.microsoft.com/office/drawing/2014/main" id="{C4A9E3C0-5E5C-FA42-81A5-A2AD8432B464}"/>
              </a:ext>
            </a:extLst>
          </p:cNvPr>
          <p:cNvCxnSpPr>
            <a:cxnSpLocks/>
            <a:stCxn id="5" idx="0"/>
          </p:cNvCxnSpPr>
          <p:nvPr/>
        </p:nvCxnSpPr>
        <p:spPr>
          <a:xfrm flipH="1" flipV="1">
            <a:off x="2515914" y="4943065"/>
            <a:ext cx="323586" cy="5803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F4D7178-609E-0341-AFD6-E1CCB1EB3396}"/>
              </a:ext>
            </a:extLst>
          </p:cNvPr>
          <p:cNvCxnSpPr>
            <a:cxnSpLocks/>
          </p:cNvCxnSpPr>
          <p:nvPr/>
        </p:nvCxnSpPr>
        <p:spPr>
          <a:xfrm flipV="1">
            <a:off x="2920501" y="4911666"/>
            <a:ext cx="1098136" cy="59288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C8EAB8F-0306-7545-9920-E5D10D8EACF4}"/>
              </a:ext>
            </a:extLst>
          </p:cNvPr>
          <p:cNvCxnSpPr>
            <a:cxnSpLocks/>
          </p:cNvCxnSpPr>
          <p:nvPr/>
        </p:nvCxnSpPr>
        <p:spPr>
          <a:xfrm flipH="1" flipV="1">
            <a:off x="3353455" y="4924197"/>
            <a:ext cx="1271554" cy="5489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19B7DA2-ADF7-F74B-8CC2-E6904D73F5CB}"/>
              </a:ext>
            </a:extLst>
          </p:cNvPr>
          <p:cNvCxnSpPr>
            <a:cxnSpLocks/>
          </p:cNvCxnSpPr>
          <p:nvPr/>
        </p:nvCxnSpPr>
        <p:spPr>
          <a:xfrm flipV="1">
            <a:off x="4738323" y="4960138"/>
            <a:ext cx="34489" cy="52128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9805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Major and minor 6ths</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801927" y="2785120"/>
            <a:ext cx="7872792" cy="1875183"/>
          </a:xfrm>
        </p:spPr>
      </p:pic>
      <p:sp>
        <p:nvSpPr>
          <p:cNvPr id="18" name="TextBox 17">
            <a:extLst>
              <a:ext uri="{FF2B5EF4-FFF2-40B4-BE49-F238E27FC236}">
                <a16:creationId xmlns:a16="http://schemas.microsoft.com/office/drawing/2014/main" id="{6AE913E8-871E-6147-80B6-B4DA69CD40F1}"/>
              </a:ext>
            </a:extLst>
          </p:cNvPr>
          <p:cNvSpPr txBox="1"/>
          <p:nvPr/>
        </p:nvSpPr>
        <p:spPr>
          <a:xfrm>
            <a:off x="3353455" y="4097078"/>
            <a:ext cx="516179" cy="461665"/>
          </a:xfrm>
          <a:prstGeom prst="rect">
            <a:avLst/>
          </a:prstGeom>
          <a:noFill/>
        </p:spPr>
        <p:txBody>
          <a:bodyPr wrap="square" rtlCol="0">
            <a:spAutoFit/>
          </a:bodyPr>
          <a:lstStyle/>
          <a:p>
            <a:r>
              <a:rPr lang="en-US" sz="2400" dirty="0"/>
              <a:t> C</a:t>
            </a:r>
          </a:p>
        </p:txBody>
      </p:sp>
      <p:sp>
        <p:nvSpPr>
          <p:cNvPr id="10" name="TextBox 9">
            <a:extLst>
              <a:ext uri="{FF2B5EF4-FFF2-40B4-BE49-F238E27FC236}">
                <a16:creationId xmlns:a16="http://schemas.microsoft.com/office/drawing/2014/main" id="{A621C2CC-3163-D54F-951D-1726C235BC60}"/>
              </a:ext>
            </a:extLst>
          </p:cNvPr>
          <p:cNvSpPr txBox="1"/>
          <p:nvPr/>
        </p:nvSpPr>
        <p:spPr>
          <a:xfrm>
            <a:off x="1605363" y="4061654"/>
            <a:ext cx="304800" cy="461665"/>
          </a:xfrm>
          <a:prstGeom prst="rect">
            <a:avLst/>
          </a:prstGeom>
          <a:noFill/>
        </p:spPr>
        <p:txBody>
          <a:bodyPr wrap="square" rtlCol="0">
            <a:spAutoFit/>
          </a:bodyPr>
          <a:lstStyle/>
          <a:p>
            <a:r>
              <a:rPr lang="en-US" sz="2400" dirty="0"/>
              <a:t>E</a:t>
            </a:r>
          </a:p>
        </p:txBody>
      </p:sp>
      <p:sp>
        <p:nvSpPr>
          <p:cNvPr id="2" name="TextBox 1">
            <a:extLst>
              <a:ext uri="{FF2B5EF4-FFF2-40B4-BE49-F238E27FC236}">
                <a16:creationId xmlns:a16="http://schemas.microsoft.com/office/drawing/2014/main" id="{4B84D0BB-2C43-E94C-A60F-D8030D3C7D02}"/>
              </a:ext>
            </a:extLst>
          </p:cNvPr>
          <p:cNvSpPr txBox="1"/>
          <p:nvPr/>
        </p:nvSpPr>
        <p:spPr>
          <a:xfrm>
            <a:off x="2416851" y="1944475"/>
            <a:ext cx="4878323" cy="369332"/>
          </a:xfrm>
          <a:prstGeom prst="rect">
            <a:avLst/>
          </a:prstGeom>
          <a:noFill/>
        </p:spPr>
        <p:txBody>
          <a:bodyPr wrap="none" rtlCol="0">
            <a:spAutoFit/>
          </a:bodyPr>
          <a:lstStyle/>
          <a:p>
            <a:r>
              <a:rPr lang="en-US" dirty="0"/>
              <a:t>What other major and minor 6ths can you create?</a:t>
            </a:r>
          </a:p>
        </p:txBody>
      </p:sp>
      <p:sp>
        <p:nvSpPr>
          <p:cNvPr id="4" name="Left Brace 3">
            <a:extLst>
              <a:ext uri="{FF2B5EF4-FFF2-40B4-BE49-F238E27FC236}">
                <a16:creationId xmlns:a16="http://schemas.microsoft.com/office/drawing/2014/main" id="{CD075454-C126-6C44-BF3E-AFDB1B767A23}"/>
              </a:ext>
            </a:extLst>
          </p:cNvPr>
          <p:cNvSpPr/>
          <p:nvPr/>
        </p:nvSpPr>
        <p:spPr>
          <a:xfrm rot="16200000">
            <a:off x="4458620" y="3878990"/>
            <a:ext cx="219964" cy="1782589"/>
          </a:xfrm>
          <a:prstGeom prst="leftBrace">
            <a:avLst/>
          </a:pr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5" name="TextBox 4">
            <a:extLst>
              <a:ext uri="{FF2B5EF4-FFF2-40B4-BE49-F238E27FC236}">
                <a16:creationId xmlns:a16="http://schemas.microsoft.com/office/drawing/2014/main" id="{E04CFC28-C753-E74A-85B8-E591C3406E4C}"/>
              </a:ext>
            </a:extLst>
          </p:cNvPr>
          <p:cNvSpPr txBox="1"/>
          <p:nvPr/>
        </p:nvSpPr>
        <p:spPr>
          <a:xfrm>
            <a:off x="3869634" y="5017227"/>
            <a:ext cx="1117614" cy="369332"/>
          </a:xfrm>
          <a:prstGeom prst="rect">
            <a:avLst/>
          </a:prstGeom>
          <a:noFill/>
        </p:spPr>
        <p:txBody>
          <a:bodyPr wrap="none" rtlCol="0">
            <a:spAutoFit/>
          </a:bodyPr>
          <a:lstStyle/>
          <a:p>
            <a:r>
              <a:rPr lang="en-US" dirty="0"/>
              <a:t>Major 6th</a:t>
            </a:r>
          </a:p>
        </p:txBody>
      </p:sp>
      <p:sp>
        <p:nvSpPr>
          <p:cNvPr id="8" name="TextBox 7">
            <a:extLst>
              <a:ext uri="{FF2B5EF4-FFF2-40B4-BE49-F238E27FC236}">
                <a16:creationId xmlns:a16="http://schemas.microsoft.com/office/drawing/2014/main" id="{DDD93612-0D0B-3A40-AB27-964EFF5DA8D0}"/>
              </a:ext>
            </a:extLst>
          </p:cNvPr>
          <p:cNvSpPr txBox="1"/>
          <p:nvPr/>
        </p:nvSpPr>
        <p:spPr>
          <a:xfrm>
            <a:off x="2082860" y="5017227"/>
            <a:ext cx="1127232" cy="369332"/>
          </a:xfrm>
          <a:prstGeom prst="rect">
            <a:avLst/>
          </a:prstGeom>
          <a:noFill/>
        </p:spPr>
        <p:txBody>
          <a:bodyPr wrap="none" rtlCol="0">
            <a:spAutoFit/>
          </a:bodyPr>
          <a:lstStyle/>
          <a:p>
            <a:r>
              <a:rPr lang="en-US" dirty="0"/>
              <a:t>Minor 6th</a:t>
            </a:r>
          </a:p>
        </p:txBody>
      </p:sp>
      <p:sp>
        <p:nvSpPr>
          <p:cNvPr id="13" name="TextBox 12">
            <a:extLst>
              <a:ext uri="{FF2B5EF4-FFF2-40B4-BE49-F238E27FC236}">
                <a16:creationId xmlns:a16="http://schemas.microsoft.com/office/drawing/2014/main" id="{A9DDF6C2-2D8F-FF45-867A-C993B948DBB2}"/>
              </a:ext>
            </a:extLst>
          </p:cNvPr>
          <p:cNvSpPr txBox="1"/>
          <p:nvPr/>
        </p:nvSpPr>
        <p:spPr>
          <a:xfrm>
            <a:off x="5230858" y="4076629"/>
            <a:ext cx="458078" cy="461665"/>
          </a:xfrm>
          <a:prstGeom prst="rect">
            <a:avLst/>
          </a:prstGeom>
          <a:noFill/>
        </p:spPr>
        <p:txBody>
          <a:bodyPr wrap="square" rtlCol="0">
            <a:spAutoFit/>
          </a:bodyPr>
          <a:lstStyle/>
          <a:p>
            <a:r>
              <a:rPr lang="en-US" sz="2400" dirty="0"/>
              <a:t> A</a:t>
            </a:r>
          </a:p>
        </p:txBody>
      </p:sp>
      <p:sp>
        <p:nvSpPr>
          <p:cNvPr id="12" name="Left Brace 11">
            <a:extLst>
              <a:ext uri="{FF2B5EF4-FFF2-40B4-BE49-F238E27FC236}">
                <a16:creationId xmlns:a16="http://schemas.microsoft.com/office/drawing/2014/main" id="{EE0B5651-8E4B-8249-A06A-3F1CB360EE69}"/>
              </a:ext>
            </a:extLst>
          </p:cNvPr>
          <p:cNvSpPr/>
          <p:nvPr/>
        </p:nvSpPr>
        <p:spPr>
          <a:xfrm rot="16200000">
            <a:off x="2604972" y="3839484"/>
            <a:ext cx="172840" cy="1831201"/>
          </a:xfrm>
          <a:prstGeom prst="leftBrace">
            <a:avLst>
              <a:gd name="adj1" fmla="val 8333"/>
              <a:gd name="adj2" fmla="val 527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847627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Major and minor 2nds</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895350" y="3580250"/>
            <a:ext cx="7872792" cy="1875183"/>
          </a:xfrm>
        </p:spPr>
      </p:pic>
      <p:sp>
        <p:nvSpPr>
          <p:cNvPr id="18" name="TextBox 17">
            <a:extLst>
              <a:ext uri="{FF2B5EF4-FFF2-40B4-BE49-F238E27FC236}">
                <a16:creationId xmlns:a16="http://schemas.microsoft.com/office/drawing/2014/main" id="{6AE913E8-871E-6147-80B6-B4DA69CD40F1}"/>
              </a:ext>
            </a:extLst>
          </p:cNvPr>
          <p:cNvSpPr txBox="1"/>
          <p:nvPr/>
        </p:nvSpPr>
        <p:spPr>
          <a:xfrm>
            <a:off x="3446878" y="4892208"/>
            <a:ext cx="516179" cy="461665"/>
          </a:xfrm>
          <a:prstGeom prst="rect">
            <a:avLst/>
          </a:prstGeom>
          <a:noFill/>
        </p:spPr>
        <p:txBody>
          <a:bodyPr wrap="square" rtlCol="0">
            <a:spAutoFit/>
          </a:bodyPr>
          <a:lstStyle/>
          <a:p>
            <a:r>
              <a:rPr lang="en-US" sz="2400" dirty="0"/>
              <a:t> C</a:t>
            </a:r>
          </a:p>
        </p:txBody>
      </p:sp>
      <p:sp>
        <p:nvSpPr>
          <p:cNvPr id="10" name="TextBox 9">
            <a:extLst>
              <a:ext uri="{FF2B5EF4-FFF2-40B4-BE49-F238E27FC236}">
                <a16:creationId xmlns:a16="http://schemas.microsoft.com/office/drawing/2014/main" id="{A621C2CC-3163-D54F-951D-1726C235BC60}"/>
              </a:ext>
            </a:extLst>
          </p:cNvPr>
          <p:cNvSpPr txBox="1"/>
          <p:nvPr/>
        </p:nvSpPr>
        <p:spPr>
          <a:xfrm>
            <a:off x="3151115" y="4893223"/>
            <a:ext cx="304800" cy="461665"/>
          </a:xfrm>
          <a:prstGeom prst="rect">
            <a:avLst/>
          </a:prstGeom>
          <a:noFill/>
        </p:spPr>
        <p:txBody>
          <a:bodyPr wrap="square" rtlCol="0">
            <a:spAutoFit/>
          </a:bodyPr>
          <a:lstStyle/>
          <a:p>
            <a:r>
              <a:rPr lang="en-US" sz="2400" dirty="0"/>
              <a:t>B</a:t>
            </a:r>
          </a:p>
        </p:txBody>
      </p:sp>
      <p:sp>
        <p:nvSpPr>
          <p:cNvPr id="2" name="TextBox 1">
            <a:extLst>
              <a:ext uri="{FF2B5EF4-FFF2-40B4-BE49-F238E27FC236}">
                <a16:creationId xmlns:a16="http://schemas.microsoft.com/office/drawing/2014/main" id="{4B84D0BB-2C43-E94C-A60F-D8030D3C7D02}"/>
              </a:ext>
            </a:extLst>
          </p:cNvPr>
          <p:cNvSpPr txBox="1"/>
          <p:nvPr/>
        </p:nvSpPr>
        <p:spPr>
          <a:xfrm>
            <a:off x="2416851" y="1944475"/>
            <a:ext cx="4923207" cy="369332"/>
          </a:xfrm>
          <a:prstGeom prst="rect">
            <a:avLst/>
          </a:prstGeom>
          <a:noFill/>
        </p:spPr>
        <p:txBody>
          <a:bodyPr wrap="none" rtlCol="0">
            <a:spAutoFit/>
          </a:bodyPr>
          <a:lstStyle/>
          <a:p>
            <a:r>
              <a:rPr lang="en-US" dirty="0"/>
              <a:t>What other major and minor 2nds can you create?</a:t>
            </a:r>
          </a:p>
        </p:txBody>
      </p:sp>
      <p:sp>
        <p:nvSpPr>
          <p:cNvPr id="4" name="Left Brace 3">
            <a:extLst>
              <a:ext uri="{FF2B5EF4-FFF2-40B4-BE49-F238E27FC236}">
                <a16:creationId xmlns:a16="http://schemas.microsoft.com/office/drawing/2014/main" id="{CD075454-C126-6C44-BF3E-AFDB1B767A23}"/>
              </a:ext>
            </a:extLst>
          </p:cNvPr>
          <p:cNvSpPr/>
          <p:nvPr/>
        </p:nvSpPr>
        <p:spPr>
          <a:xfrm rot="16200000">
            <a:off x="5627779" y="5379789"/>
            <a:ext cx="181202" cy="332489"/>
          </a:xfrm>
          <a:prstGeom prst="leftBrace">
            <a:avLst/>
          </a:pr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5" name="TextBox 4">
            <a:extLst>
              <a:ext uri="{FF2B5EF4-FFF2-40B4-BE49-F238E27FC236}">
                <a16:creationId xmlns:a16="http://schemas.microsoft.com/office/drawing/2014/main" id="{E04CFC28-C753-E74A-85B8-E591C3406E4C}"/>
              </a:ext>
            </a:extLst>
          </p:cNvPr>
          <p:cNvSpPr txBox="1"/>
          <p:nvPr/>
        </p:nvSpPr>
        <p:spPr>
          <a:xfrm>
            <a:off x="5223552" y="5774931"/>
            <a:ext cx="1162498" cy="369332"/>
          </a:xfrm>
          <a:prstGeom prst="rect">
            <a:avLst/>
          </a:prstGeom>
          <a:noFill/>
        </p:spPr>
        <p:txBody>
          <a:bodyPr wrap="none" rtlCol="0">
            <a:spAutoFit/>
          </a:bodyPr>
          <a:lstStyle/>
          <a:p>
            <a:r>
              <a:rPr lang="en-US" dirty="0"/>
              <a:t>Major 2nd</a:t>
            </a:r>
          </a:p>
        </p:txBody>
      </p:sp>
      <p:sp>
        <p:nvSpPr>
          <p:cNvPr id="8" name="TextBox 7">
            <a:extLst>
              <a:ext uri="{FF2B5EF4-FFF2-40B4-BE49-F238E27FC236}">
                <a16:creationId xmlns:a16="http://schemas.microsoft.com/office/drawing/2014/main" id="{DDD93612-0D0B-3A40-AB27-964EFF5DA8D0}"/>
              </a:ext>
            </a:extLst>
          </p:cNvPr>
          <p:cNvSpPr txBox="1"/>
          <p:nvPr/>
        </p:nvSpPr>
        <p:spPr>
          <a:xfrm>
            <a:off x="2869857" y="5774931"/>
            <a:ext cx="1172116" cy="369332"/>
          </a:xfrm>
          <a:prstGeom prst="rect">
            <a:avLst/>
          </a:prstGeom>
          <a:noFill/>
        </p:spPr>
        <p:txBody>
          <a:bodyPr wrap="none" rtlCol="0">
            <a:spAutoFit/>
          </a:bodyPr>
          <a:lstStyle/>
          <a:p>
            <a:r>
              <a:rPr lang="en-US" dirty="0"/>
              <a:t>Minor 2nd</a:t>
            </a:r>
          </a:p>
        </p:txBody>
      </p:sp>
      <p:sp>
        <p:nvSpPr>
          <p:cNvPr id="13" name="TextBox 12">
            <a:extLst>
              <a:ext uri="{FF2B5EF4-FFF2-40B4-BE49-F238E27FC236}">
                <a16:creationId xmlns:a16="http://schemas.microsoft.com/office/drawing/2014/main" id="{A9DDF6C2-2D8F-FF45-867A-C993B948DBB2}"/>
              </a:ext>
            </a:extLst>
          </p:cNvPr>
          <p:cNvSpPr txBox="1"/>
          <p:nvPr/>
        </p:nvSpPr>
        <p:spPr>
          <a:xfrm>
            <a:off x="5324281" y="4871759"/>
            <a:ext cx="458078" cy="461665"/>
          </a:xfrm>
          <a:prstGeom prst="rect">
            <a:avLst/>
          </a:prstGeom>
          <a:noFill/>
        </p:spPr>
        <p:txBody>
          <a:bodyPr wrap="square" rtlCol="0">
            <a:spAutoFit/>
          </a:bodyPr>
          <a:lstStyle/>
          <a:p>
            <a:r>
              <a:rPr lang="en-US" sz="2400" dirty="0"/>
              <a:t> A</a:t>
            </a:r>
          </a:p>
        </p:txBody>
      </p:sp>
      <p:sp>
        <p:nvSpPr>
          <p:cNvPr id="12" name="Left Brace 11">
            <a:extLst>
              <a:ext uri="{FF2B5EF4-FFF2-40B4-BE49-F238E27FC236}">
                <a16:creationId xmlns:a16="http://schemas.microsoft.com/office/drawing/2014/main" id="{EE0B5651-8E4B-8249-A06A-3F1CB360EE69}"/>
              </a:ext>
            </a:extLst>
          </p:cNvPr>
          <p:cNvSpPr/>
          <p:nvPr/>
        </p:nvSpPr>
        <p:spPr>
          <a:xfrm rot="16200000">
            <a:off x="3411367" y="5347585"/>
            <a:ext cx="181200" cy="396899"/>
          </a:xfrm>
          <a:prstGeom prst="leftBrace">
            <a:avLst>
              <a:gd name="adj1" fmla="val 8333"/>
              <a:gd name="adj2" fmla="val 527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D1ACD571-7E00-7A4B-B453-4A15B16446AE}"/>
              </a:ext>
            </a:extLst>
          </p:cNvPr>
          <p:cNvSpPr txBox="1"/>
          <p:nvPr/>
        </p:nvSpPr>
        <p:spPr>
          <a:xfrm>
            <a:off x="5688929" y="4871759"/>
            <a:ext cx="458078" cy="461665"/>
          </a:xfrm>
          <a:prstGeom prst="rect">
            <a:avLst/>
          </a:prstGeom>
          <a:noFill/>
        </p:spPr>
        <p:txBody>
          <a:bodyPr wrap="square" rtlCol="0">
            <a:spAutoFit/>
          </a:bodyPr>
          <a:lstStyle/>
          <a:p>
            <a:r>
              <a:rPr lang="en-US" sz="2400" dirty="0"/>
              <a:t> B</a:t>
            </a:r>
          </a:p>
        </p:txBody>
      </p:sp>
      <p:sp>
        <p:nvSpPr>
          <p:cNvPr id="15" name="Left Brace 14">
            <a:extLst>
              <a:ext uri="{FF2B5EF4-FFF2-40B4-BE49-F238E27FC236}">
                <a16:creationId xmlns:a16="http://schemas.microsoft.com/office/drawing/2014/main" id="{EC1CF1A6-E668-6141-8878-FCBF63EDBD1C}"/>
              </a:ext>
            </a:extLst>
          </p:cNvPr>
          <p:cNvSpPr/>
          <p:nvPr/>
        </p:nvSpPr>
        <p:spPr>
          <a:xfrm rot="5400000">
            <a:off x="5086658" y="3265486"/>
            <a:ext cx="128342" cy="420231"/>
          </a:xfrm>
          <a:prstGeom prst="leftBrace">
            <a:avLst/>
          </a:pr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16" name="TextBox 15">
            <a:extLst>
              <a:ext uri="{FF2B5EF4-FFF2-40B4-BE49-F238E27FC236}">
                <a16:creationId xmlns:a16="http://schemas.microsoft.com/office/drawing/2014/main" id="{FA01E7D7-8A5C-9B4F-9986-B56C9A77CB2A}"/>
              </a:ext>
            </a:extLst>
          </p:cNvPr>
          <p:cNvSpPr txBox="1"/>
          <p:nvPr/>
        </p:nvSpPr>
        <p:spPr>
          <a:xfrm>
            <a:off x="4750145" y="3741703"/>
            <a:ext cx="473408" cy="369332"/>
          </a:xfrm>
          <a:prstGeom prst="rect">
            <a:avLst/>
          </a:prstGeom>
          <a:noFill/>
        </p:spPr>
        <p:txBody>
          <a:bodyPr wrap="square" rtlCol="0">
            <a:spAutoFit/>
          </a:bodyPr>
          <a:lstStyle/>
          <a:p>
            <a:r>
              <a:rPr lang="en-US" dirty="0">
                <a:solidFill>
                  <a:schemeClr val="bg1"/>
                </a:solidFill>
              </a:rPr>
              <a:t> F#</a:t>
            </a:r>
          </a:p>
        </p:txBody>
      </p:sp>
      <p:sp>
        <p:nvSpPr>
          <p:cNvPr id="17" name="TextBox 16">
            <a:extLst>
              <a:ext uri="{FF2B5EF4-FFF2-40B4-BE49-F238E27FC236}">
                <a16:creationId xmlns:a16="http://schemas.microsoft.com/office/drawing/2014/main" id="{384C2B28-6924-C747-993C-9A569E6C301A}"/>
              </a:ext>
            </a:extLst>
          </p:cNvPr>
          <p:cNvSpPr txBox="1"/>
          <p:nvPr/>
        </p:nvSpPr>
        <p:spPr>
          <a:xfrm>
            <a:off x="5150829" y="3741703"/>
            <a:ext cx="473408" cy="369332"/>
          </a:xfrm>
          <a:prstGeom prst="rect">
            <a:avLst/>
          </a:prstGeom>
          <a:noFill/>
        </p:spPr>
        <p:txBody>
          <a:bodyPr wrap="square" rtlCol="0">
            <a:spAutoFit/>
          </a:bodyPr>
          <a:lstStyle/>
          <a:p>
            <a:r>
              <a:rPr lang="en-US" dirty="0">
                <a:solidFill>
                  <a:schemeClr val="bg1"/>
                </a:solidFill>
              </a:rPr>
              <a:t>G#</a:t>
            </a:r>
          </a:p>
        </p:txBody>
      </p:sp>
      <p:sp>
        <p:nvSpPr>
          <p:cNvPr id="19" name="TextBox 18">
            <a:extLst>
              <a:ext uri="{FF2B5EF4-FFF2-40B4-BE49-F238E27FC236}">
                <a16:creationId xmlns:a16="http://schemas.microsoft.com/office/drawing/2014/main" id="{4BEF4797-251C-7244-9F42-6F556CDE7635}"/>
              </a:ext>
            </a:extLst>
          </p:cNvPr>
          <p:cNvSpPr txBox="1"/>
          <p:nvPr/>
        </p:nvSpPr>
        <p:spPr>
          <a:xfrm>
            <a:off x="4554384" y="3054923"/>
            <a:ext cx="1162498" cy="369332"/>
          </a:xfrm>
          <a:prstGeom prst="rect">
            <a:avLst/>
          </a:prstGeom>
          <a:noFill/>
        </p:spPr>
        <p:txBody>
          <a:bodyPr wrap="none" rtlCol="0">
            <a:spAutoFit/>
          </a:bodyPr>
          <a:lstStyle/>
          <a:p>
            <a:r>
              <a:rPr lang="en-US" dirty="0"/>
              <a:t>Major 2nd</a:t>
            </a:r>
          </a:p>
        </p:txBody>
      </p:sp>
      <p:sp>
        <p:nvSpPr>
          <p:cNvPr id="20" name="Left Brace 19">
            <a:extLst>
              <a:ext uri="{FF2B5EF4-FFF2-40B4-BE49-F238E27FC236}">
                <a16:creationId xmlns:a16="http://schemas.microsoft.com/office/drawing/2014/main" id="{A718444E-9252-3B43-A16A-D662512011A1}"/>
              </a:ext>
            </a:extLst>
          </p:cNvPr>
          <p:cNvSpPr/>
          <p:nvPr/>
        </p:nvSpPr>
        <p:spPr>
          <a:xfrm rot="5400000">
            <a:off x="6911648" y="3335006"/>
            <a:ext cx="128344" cy="281193"/>
          </a:xfrm>
          <a:prstGeom prst="leftBrace">
            <a:avLst>
              <a:gd name="adj1" fmla="val 8333"/>
              <a:gd name="adj2" fmla="val 527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a:extLst>
              <a:ext uri="{FF2B5EF4-FFF2-40B4-BE49-F238E27FC236}">
                <a16:creationId xmlns:a16="http://schemas.microsoft.com/office/drawing/2014/main" id="{B5DBA42F-032F-4C4C-AA0D-34B233CE345F}"/>
              </a:ext>
            </a:extLst>
          </p:cNvPr>
          <p:cNvSpPr txBox="1"/>
          <p:nvPr/>
        </p:nvSpPr>
        <p:spPr>
          <a:xfrm>
            <a:off x="6643009" y="3741703"/>
            <a:ext cx="473408" cy="369332"/>
          </a:xfrm>
          <a:prstGeom prst="rect">
            <a:avLst/>
          </a:prstGeom>
          <a:noFill/>
        </p:spPr>
        <p:txBody>
          <a:bodyPr wrap="square" rtlCol="0">
            <a:spAutoFit/>
          </a:bodyPr>
          <a:lstStyle/>
          <a:p>
            <a:r>
              <a:rPr lang="en-US" dirty="0">
                <a:solidFill>
                  <a:schemeClr val="bg1"/>
                </a:solidFill>
              </a:rPr>
              <a:t>D#</a:t>
            </a:r>
          </a:p>
        </p:txBody>
      </p:sp>
      <p:sp>
        <p:nvSpPr>
          <p:cNvPr id="23" name="TextBox 22">
            <a:extLst>
              <a:ext uri="{FF2B5EF4-FFF2-40B4-BE49-F238E27FC236}">
                <a16:creationId xmlns:a16="http://schemas.microsoft.com/office/drawing/2014/main" id="{5FCBA9B0-E4FC-814B-9594-53DCCF821A7A}"/>
              </a:ext>
            </a:extLst>
          </p:cNvPr>
          <p:cNvSpPr txBox="1"/>
          <p:nvPr/>
        </p:nvSpPr>
        <p:spPr>
          <a:xfrm>
            <a:off x="6817713" y="4892207"/>
            <a:ext cx="458078" cy="461665"/>
          </a:xfrm>
          <a:prstGeom prst="rect">
            <a:avLst/>
          </a:prstGeom>
          <a:noFill/>
        </p:spPr>
        <p:txBody>
          <a:bodyPr wrap="square" rtlCol="0">
            <a:spAutoFit/>
          </a:bodyPr>
          <a:lstStyle/>
          <a:p>
            <a:r>
              <a:rPr lang="en-US" sz="2400" dirty="0"/>
              <a:t> E</a:t>
            </a:r>
          </a:p>
        </p:txBody>
      </p:sp>
      <p:sp>
        <p:nvSpPr>
          <p:cNvPr id="24" name="TextBox 23">
            <a:extLst>
              <a:ext uri="{FF2B5EF4-FFF2-40B4-BE49-F238E27FC236}">
                <a16:creationId xmlns:a16="http://schemas.microsoft.com/office/drawing/2014/main" id="{405CAA7A-768A-9943-B089-A38023E6BF95}"/>
              </a:ext>
            </a:extLst>
          </p:cNvPr>
          <p:cNvSpPr txBox="1"/>
          <p:nvPr/>
        </p:nvSpPr>
        <p:spPr>
          <a:xfrm>
            <a:off x="6386050" y="3036558"/>
            <a:ext cx="1172116" cy="369332"/>
          </a:xfrm>
          <a:prstGeom prst="rect">
            <a:avLst/>
          </a:prstGeom>
          <a:noFill/>
        </p:spPr>
        <p:txBody>
          <a:bodyPr wrap="none" rtlCol="0">
            <a:spAutoFit/>
          </a:bodyPr>
          <a:lstStyle/>
          <a:p>
            <a:r>
              <a:rPr lang="en-US" dirty="0"/>
              <a:t>Minor 2nd</a:t>
            </a:r>
          </a:p>
        </p:txBody>
      </p:sp>
    </p:spTree>
    <p:extLst>
      <p:ext uri="{BB962C8B-B14F-4D97-AF65-F5344CB8AC3E}">
        <p14:creationId xmlns:p14="http://schemas.microsoft.com/office/powerpoint/2010/main" val="4205479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Major and minor 7ths</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895350" y="3580250"/>
            <a:ext cx="7872792" cy="1875183"/>
          </a:xfrm>
        </p:spPr>
      </p:pic>
      <p:sp>
        <p:nvSpPr>
          <p:cNvPr id="18" name="TextBox 17">
            <a:extLst>
              <a:ext uri="{FF2B5EF4-FFF2-40B4-BE49-F238E27FC236}">
                <a16:creationId xmlns:a16="http://schemas.microsoft.com/office/drawing/2014/main" id="{6AE913E8-871E-6147-80B6-B4DA69CD40F1}"/>
              </a:ext>
            </a:extLst>
          </p:cNvPr>
          <p:cNvSpPr txBox="1"/>
          <p:nvPr/>
        </p:nvSpPr>
        <p:spPr>
          <a:xfrm>
            <a:off x="3446878" y="4892208"/>
            <a:ext cx="516179" cy="461665"/>
          </a:xfrm>
          <a:prstGeom prst="rect">
            <a:avLst/>
          </a:prstGeom>
          <a:noFill/>
        </p:spPr>
        <p:txBody>
          <a:bodyPr wrap="square" rtlCol="0">
            <a:spAutoFit/>
          </a:bodyPr>
          <a:lstStyle/>
          <a:p>
            <a:r>
              <a:rPr lang="en-US" sz="2400" dirty="0"/>
              <a:t> C</a:t>
            </a:r>
          </a:p>
        </p:txBody>
      </p:sp>
      <p:sp>
        <p:nvSpPr>
          <p:cNvPr id="2" name="TextBox 1">
            <a:extLst>
              <a:ext uri="{FF2B5EF4-FFF2-40B4-BE49-F238E27FC236}">
                <a16:creationId xmlns:a16="http://schemas.microsoft.com/office/drawing/2014/main" id="{4B84D0BB-2C43-E94C-A60F-D8030D3C7D02}"/>
              </a:ext>
            </a:extLst>
          </p:cNvPr>
          <p:cNvSpPr txBox="1"/>
          <p:nvPr/>
        </p:nvSpPr>
        <p:spPr>
          <a:xfrm>
            <a:off x="2416851" y="1944475"/>
            <a:ext cx="4878323" cy="369332"/>
          </a:xfrm>
          <a:prstGeom prst="rect">
            <a:avLst/>
          </a:prstGeom>
          <a:noFill/>
        </p:spPr>
        <p:txBody>
          <a:bodyPr wrap="none" rtlCol="0">
            <a:spAutoFit/>
          </a:bodyPr>
          <a:lstStyle/>
          <a:p>
            <a:r>
              <a:rPr lang="en-US" dirty="0"/>
              <a:t>What other major and minor 7ths can you create?</a:t>
            </a:r>
          </a:p>
        </p:txBody>
      </p:sp>
      <p:sp>
        <p:nvSpPr>
          <p:cNvPr id="4" name="Left Brace 3">
            <a:extLst>
              <a:ext uri="{FF2B5EF4-FFF2-40B4-BE49-F238E27FC236}">
                <a16:creationId xmlns:a16="http://schemas.microsoft.com/office/drawing/2014/main" id="{CD075454-C126-6C44-BF3E-AFDB1B767A23}"/>
              </a:ext>
            </a:extLst>
          </p:cNvPr>
          <p:cNvSpPr/>
          <p:nvPr/>
        </p:nvSpPr>
        <p:spPr>
          <a:xfrm rot="16200000">
            <a:off x="4700451" y="4452461"/>
            <a:ext cx="234091" cy="2134257"/>
          </a:xfrm>
          <a:prstGeom prst="leftBrace">
            <a:avLst/>
          </a:pr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5" name="TextBox 4">
            <a:extLst>
              <a:ext uri="{FF2B5EF4-FFF2-40B4-BE49-F238E27FC236}">
                <a16:creationId xmlns:a16="http://schemas.microsoft.com/office/drawing/2014/main" id="{E04CFC28-C753-E74A-85B8-E591C3406E4C}"/>
              </a:ext>
            </a:extLst>
          </p:cNvPr>
          <p:cNvSpPr txBox="1"/>
          <p:nvPr/>
        </p:nvSpPr>
        <p:spPr>
          <a:xfrm>
            <a:off x="4228781" y="5761082"/>
            <a:ext cx="1117614" cy="369332"/>
          </a:xfrm>
          <a:prstGeom prst="rect">
            <a:avLst/>
          </a:prstGeom>
          <a:noFill/>
        </p:spPr>
        <p:txBody>
          <a:bodyPr wrap="none" rtlCol="0">
            <a:spAutoFit/>
          </a:bodyPr>
          <a:lstStyle/>
          <a:p>
            <a:r>
              <a:rPr lang="en-US" dirty="0"/>
              <a:t>Major 7th</a:t>
            </a:r>
          </a:p>
        </p:txBody>
      </p:sp>
      <p:sp>
        <p:nvSpPr>
          <p:cNvPr id="14" name="TextBox 13">
            <a:extLst>
              <a:ext uri="{FF2B5EF4-FFF2-40B4-BE49-F238E27FC236}">
                <a16:creationId xmlns:a16="http://schemas.microsoft.com/office/drawing/2014/main" id="{D1ACD571-7E00-7A4B-B453-4A15B16446AE}"/>
              </a:ext>
            </a:extLst>
          </p:cNvPr>
          <p:cNvSpPr txBox="1"/>
          <p:nvPr/>
        </p:nvSpPr>
        <p:spPr>
          <a:xfrm>
            <a:off x="5688929" y="4871759"/>
            <a:ext cx="458078" cy="461665"/>
          </a:xfrm>
          <a:prstGeom prst="rect">
            <a:avLst/>
          </a:prstGeom>
          <a:noFill/>
        </p:spPr>
        <p:txBody>
          <a:bodyPr wrap="square" rtlCol="0">
            <a:spAutoFit/>
          </a:bodyPr>
          <a:lstStyle/>
          <a:p>
            <a:r>
              <a:rPr lang="en-US" sz="2400" dirty="0"/>
              <a:t> B</a:t>
            </a:r>
          </a:p>
        </p:txBody>
      </p:sp>
      <p:sp>
        <p:nvSpPr>
          <p:cNvPr id="16" name="TextBox 15">
            <a:extLst>
              <a:ext uri="{FF2B5EF4-FFF2-40B4-BE49-F238E27FC236}">
                <a16:creationId xmlns:a16="http://schemas.microsoft.com/office/drawing/2014/main" id="{FA01E7D7-8A5C-9B4F-9986-B56C9A77CB2A}"/>
              </a:ext>
            </a:extLst>
          </p:cNvPr>
          <p:cNvSpPr txBox="1"/>
          <p:nvPr/>
        </p:nvSpPr>
        <p:spPr>
          <a:xfrm>
            <a:off x="3538391" y="3780604"/>
            <a:ext cx="690390" cy="369332"/>
          </a:xfrm>
          <a:prstGeom prst="rect">
            <a:avLst/>
          </a:prstGeom>
          <a:noFill/>
        </p:spPr>
        <p:txBody>
          <a:bodyPr wrap="square" rtlCol="0">
            <a:spAutoFit/>
          </a:bodyPr>
          <a:lstStyle/>
          <a:p>
            <a:r>
              <a:rPr lang="en-US" dirty="0">
                <a:solidFill>
                  <a:schemeClr val="bg1"/>
                </a:solidFill>
              </a:rPr>
              <a:t>   Db</a:t>
            </a:r>
          </a:p>
        </p:txBody>
      </p:sp>
      <p:sp>
        <p:nvSpPr>
          <p:cNvPr id="20" name="Left Brace 19">
            <a:extLst>
              <a:ext uri="{FF2B5EF4-FFF2-40B4-BE49-F238E27FC236}">
                <a16:creationId xmlns:a16="http://schemas.microsoft.com/office/drawing/2014/main" id="{A718444E-9252-3B43-A16A-D662512011A1}"/>
              </a:ext>
            </a:extLst>
          </p:cNvPr>
          <p:cNvSpPr/>
          <p:nvPr/>
        </p:nvSpPr>
        <p:spPr>
          <a:xfrm rot="5400000">
            <a:off x="2766015" y="2334539"/>
            <a:ext cx="132533" cy="2261552"/>
          </a:xfrm>
          <a:prstGeom prst="leftBrace">
            <a:avLst>
              <a:gd name="adj1" fmla="val 8333"/>
              <a:gd name="adj2" fmla="val 527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a:extLst>
              <a:ext uri="{FF2B5EF4-FFF2-40B4-BE49-F238E27FC236}">
                <a16:creationId xmlns:a16="http://schemas.microsoft.com/office/drawing/2014/main" id="{B5DBA42F-032F-4C4C-AA0D-34B233CE345F}"/>
              </a:ext>
            </a:extLst>
          </p:cNvPr>
          <p:cNvSpPr txBox="1"/>
          <p:nvPr/>
        </p:nvSpPr>
        <p:spPr>
          <a:xfrm>
            <a:off x="1464801" y="3741703"/>
            <a:ext cx="473408" cy="369332"/>
          </a:xfrm>
          <a:prstGeom prst="rect">
            <a:avLst/>
          </a:prstGeom>
          <a:noFill/>
        </p:spPr>
        <p:txBody>
          <a:bodyPr wrap="square" rtlCol="0">
            <a:spAutoFit/>
          </a:bodyPr>
          <a:lstStyle/>
          <a:p>
            <a:r>
              <a:rPr lang="en-US" dirty="0" err="1">
                <a:solidFill>
                  <a:schemeClr val="bg1"/>
                </a:solidFill>
              </a:rPr>
              <a:t>Eb</a:t>
            </a:r>
            <a:endParaRPr lang="en-US" dirty="0">
              <a:solidFill>
                <a:schemeClr val="bg1"/>
              </a:solidFill>
            </a:endParaRPr>
          </a:p>
        </p:txBody>
      </p:sp>
      <p:sp>
        <p:nvSpPr>
          <p:cNvPr id="24" name="TextBox 23">
            <a:extLst>
              <a:ext uri="{FF2B5EF4-FFF2-40B4-BE49-F238E27FC236}">
                <a16:creationId xmlns:a16="http://schemas.microsoft.com/office/drawing/2014/main" id="{405CAA7A-768A-9943-B089-A38023E6BF95}"/>
              </a:ext>
            </a:extLst>
          </p:cNvPr>
          <p:cNvSpPr txBox="1"/>
          <p:nvPr/>
        </p:nvSpPr>
        <p:spPr>
          <a:xfrm>
            <a:off x="2246223" y="2981048"/>
            <a:ext cx="1127232" cy="369332"/>
          </a:xfrm>
          <a:prstGeom prst="rect">
            <a:avLst/>
          </a:prstGeom>
          <a:noFill/>
        </p:spPr>
        <p:txBody>
          <a:bodyPr wrap="none" rtlCol="0">
            <a:spAutoFit/>
          </a:bodyPr>
          <a:lstStyle/>
          <a:p>
            <a:r>
              <a:rPr lang="en-US" dirty="0"/>
              <a:t>Minor 7th</a:t>
            </a:r>
          </a:p>
        </p:txBody>
      </p:sp>
    </p:spTree>
    <p:extLst>
      <p:ext uri="{BB962C8B-B14F-4D97-AF65-F5344CB8AC3E}">
        <p14:creationId xmlns:p14="http://schemas.microsoft.com/office/powerpoint/2010/main" val="3037329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The Tri-tone</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895350" y="2824876"/>
            <a:ext cx="7872792" cy="1875183"/>
          </a:xfrm>
        </p:spPr>
      </p:pic>
      <p:sp>
        <p:nvSpPr>
          <p:cNvPr id="18" name="TextBox 17">
            <a:extLst>
              <a:ext uri="{FF2B5EF4-FFF2-40B4-BE49-F238E27FC236}">
                <a16:creationId xmlns:a16="http://schemas.microsoft.com/office/drawing/2014/main" id="{6AE913E8-871E-6147-80B6-B4DA69CD40F1}"/>
              </a:ext>
            </a:extLst>
          </p:cNvPr>
          <p:cNvSpPr txBox="1"/>
          <p:nvPr/>
        </p:nvSpPr>
        <p:spPr>
          <a:xfrm>
            <a:off x="3115365" y="4124596"/>
            <a:ext cx="516179" cy="461665"/>
          </a:xfrm>
          <a:prstGeom prst="rect">
            <a:avLst/>
          </a:prstGeom>
          <a:noFill/>
        </p:spPr>
        <p:txBody>
          <a:bodyPr wrap="square" rtlCol="0">
            <a:spAutoFit/>
          </a:bodyPr>
          <a:lstStyle/>
          <a:p>
            <a:r>
              <a:rPr lang="en-US" sz="2400" dirty="0"/>
              <a:t> B</a:t>
            </a:r>
          </a:p>
        </p:txBody>
      </p:sp>
      <p:sp>
        <p:nvSpPr>
          <p:cNvPr id="2" name="TextBox 1">
            <a:extLst>
              <a:ext uri="{FF2B5EF4-FFF2-40B4-BE49-F238E27FC236}">
                <a16:creationId xmlns:a16="http://schemas.microsoft.com/office/drawing/2014/main" id="{4B84D0BB-2C43-E94C-A60F-D8030D3C7D02}"/>
              </a:ext>
            </a:extLst>
          </p:cNvPr>
          <p:cNvSpPr txBox="1"/>
          <p:nvPr/>
        </p:nvSpPr>
        <p:spPr>
          <a:xfrm>
            <a:off x="3013008" y="1965962"/>
            <a:ext cx="3651384" cy="369332"/>
          </a:xfrm>
          <a:prstGeom prst="rect">
            <a:avLst/>
          </a:prstGeom>
          <a:noFill/>
        </p:spPr>
        <p:txBody>
          <a:bodyPr wrap="none" rtlCol="0">
            <a:spAutoFit/>
          </a:bodyPr>
          <a:lstStyle/>
          <a:p>
            <a:r>
              <a:rPr lang="en-US" dirty="0"/>
              <a:t>What other tri-tones can you create?</a:t>
            </a:r>
          </a:p>
        </p:txBody>
      </p:sp>
      <p:sp>
        <p:nvSpPr>
          <p:cNvPr id="4" name="Left Brace 3">
            <a:extLst>
              <a:ext uri="{FF2B5EF4-FFF2-40B4-BE49-F238E27FC236}">
                <a16:creationId xmlns:a16="http://schemas.microsoft.com/office/drawing/2014/main" id="{CD075454-C126-6C44-BF3E-AFDB1B767A23}"/>
              </a:ext>
            </a:extLst>
          </p:cNvPr>
          <p:cNvSpPr/>
          <p:nvPr/>
        </p:nvSpPr>
        <p:spPr>
          <a:xfrm rot="16200000">
            <a:off x="3938253" y="4081135"/>
            <a:ext cx="254479" cy="1384076"/>
          </a:xfrm>
          <a:prstGeom prst="leftBrace">
            <a:avLst/>
          </a:prstGeom>
          <a:ln w="38100">
            <a:solidFill>
              <a:srgbClr val="7030A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5" name="TextBox 4">
            <a:extLst>
              <a:ext uri="{FF2B5EF4-FFF2-40B4-BE49-F238E27FC236}">
                <a16:creationId xmlns:a16="http://schemas.microsoft.com/office/drawing/2014/main" id="{E04CFC28-C753-E74A-85B8-E591C3406E4C}"/>
              </a:ext>
            </a:extLst>
          </p:cNvPr>
          <p:cNvSpPr txBox="1"/>
          <p:nvPr/>
        </p:nvSpPr>
        <p:spPr>
          <a:xfrm>
            <a:off x="3589244" y="4956412"/>
            <a:ext cx="919932" cy="369332"/>
          </a:xfrm>
          <a:prstGeom prst="rect">
            <a:avLst/>
          </a:prstGeom>
          <a:noFill/>
        </p:spPr>
        <p:txBody>
          <a:bodyPr wrap="none" rtlCol="0">
            <a:spAutoFit/>
          </a:bodyPr>
          <a:lstStyle/>
          <a:p>
            <a:r>
              <a:rPr lang="en-US" dirty="0"/>
              <a:t>Tri-tone</a:t>
            </a:r>
          </a:p>
        </p:txBody>
      </p:sp>
      <p:sp>
        <p:nvSpPr>
          <p:cNvPr id="14" name="TextBox 13">
            <a:extLst>
              <a:ext uri="{FF2B5EF4-FFF2-40B4-BE49-F238E27FC236}">
                <a16:creationId xmlns:a16="http://schemas.microsoft.com/office/drawing/2014/main" id="{D1ACD571-7E00-7A4B-B453-4A15B16446AE}"/>
              </a:ext>
            </a:extLst>
          </p:cNvPr>
          <p:cNvSpPr txBox="1"/>
          <p:nvPr/>
        </p:nvSpPr>
        <p:spPr>
          <a:xfrm>
            <a:off x="4588457" y="4112712"/>
            <a:ext cx="458078" cy="461665"/>
          </a:xfrm>
          <a:prstGeom prst="rect">
            <a:avLst/>
          </a:prstGeom>
          <a:noFill/>
        </p:spPr>
        <p:txBody>
          <a:bodyPr wrap="square" rtlCol="0">
            <a:spAutoFit/>
          </a:bodyPr>
          <a:lstStyle/>
          <a:p>
            <a:r>
              <a:rPr lang="en-US" sz="2400" dirty="0"/>
              <a:t> F</a:t>
            </a:r>
          </a:p>
        </p:txBody>
      </p:sp>
      <p:sp>
        <p:nvSpPr>
          <p:cNvPr id="13" name="Left Brace 12">
            <a:extLst>
              <a:ext uri="{FF2B5EF4-FFF2-40B4-BE49-F238E27FC236}">
                <a16:creationId xmlns:a16="http://schemas.microsoft.com/office/drawing/2014/main" id="{D493DB53-0E3F-854A-9765-1097D431A448}"/>
              </a:ext>
            </a:extLst>
          </p:cNvPr>
          <p:cNvSpPr/>
          <p:nvPr/>
        </p:nvSpPr>
        <p:spPr>
          <a:xfrm rot="16200000">
            <a:off x="5266077" y="4216263"/>
            <a:ext cx="256773" cy="1111528"/>
          </a:xfrm>
          <a:prstGeom prst="leftBrace">
            <a:avLst/>
          </a:prstGeom>
          <a:ln w="38100">
            <a:solidFill>
              <a:srgbClr val="7030A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15" name="TextBox 14">
            <a:extLst>
              <a:ext uri="{FF2B5EF4-FFF2-40B4-BE49-F238E27FC236}">
                <a16:creationId xmlns:a16="http://schemas.microsoft.com/office/drawing/2014/main" id="{9DA52D62-FECB-5240-A2D4-F295EFA8BA3D}"/>
              </a:ext>
            </a:extLst>
          </p:cNvPr>
          <p:cNvSpPr txBox="1"/>
          <p:nvPr/>
        </p:nvSpPr>
        <p:spPr>
          <a:xfrm>
            <a:off x="5683663" y="4107739"/>
            <a:ext cx="516179" cy="461665"/>
          </a:xfrm>
          <a:prstGeom prst="rect">
            <a:avLst/>
          </a:prstGeom>
          <a:noFill/>
        </p:spPr>
        <p:txBody>
          <a:bodyPr wrap="square" rtlCol="0">
            <a:spAutoFit/>
          </a:bodyPr>
          <a:lstStyle/>
          <a:p>
            <a:r>
              <a:rPr lang="en-US" sz="2400" dirty="0"/>
              <a:t> B</a:t>
            </a:r>
          </a:p>
        </p:txBody>
      </p:sp>
      <p:sp>
        <p:nvSpPr>
          <p:cNvPr id="17" name="TextBox 16">
            <a:extLst>
              <a:ext uri="{FF2B5EF4-FFF2-40B4-BE49-F238E27FC236}">
                <a16:creationId xmlns:a16="http://schemas.microsoft.com/office/drawing/2014/main" id="{91417428-4C1C-ED46-9429-67A3BB11E88F}"/>
              </a:ext>
            </a:extLst>
          </p:cNvPr>
          <p:cNvSpPr txBox="1"/>
          <p:nvPr/>
        </p:nvSpPr>
        <p:spPr>
          <a:xfrm>
            <a:off x="4934497" y="4956412"/>
            <a:ext cx="919932" cy="369332"/>
          </a:xfrm>
          <a:prstGeom prst="rect">
            <a:avLst/>
          </a:prstGeom>
          <a:noFill/>
        </p:spPr>
        <p:txBody>
          <a:bodyPr wrap="none" rtlCol="0">
            <a:spAutoFit/>
          </a:bodyPr>
          <a:lstStyle/>
          <a:p>
            <a:r>
              <a:rPr lang="en-US" dirty="0"/>
              <a:t>Tri-tone</a:t>
            </a:r>
          </a:p>
        </p:txBody>
      </p:sp>
    </p:spTree>
    <p:extLst>
      <p:ext uri="{BB962C8B-B14F-4D97-AF65-F5344CB8AC3E}">
        <p14:creationId xmlns:p14="http://schemas.microsoft.com/office/powerpoint/2010/main" val="557646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The Modulation and Pitch Bend Wheels</a:t>
            </a:r>
          </a:p>
        </p:txBody>
      </p:sp>
      <p:pic>
        <p:nvPicPr>
          <p:cNvPr id="10" name="Picture 9">
            <a:extLst>
              <a:ext uri="{FF2B5EF4-FFF2-40B4-BE49-F238E27FC236}">
                <a16:creationId xmlns:a16="http://schemas.microsoft.com/office/drawing/2014/main" id="{1CDC217E-3B6B-E842-AD0A-60F8C0572CE1}"/>
              </a:ext>
            </a:extLst>
          </p:cNvPr>
          <p:cNvPicPr>
            <a:picLocks noChangeAspect="1"/>
          </p:cNvPicPr>
          <p:nvPr/>
        </p:nvPicPr>
        <p:blipFill>
          <a:blip r:embed="rId2"/>
          <a:stretch>
            <a:fillRect/>
          </a:stretch>
        </p:blipFill>
        <p:spPr>
          <a:xfrm>
            <a:off x="4303920" y="4173589"/>
            <a:ext cx="1301749" cy="1720956"/>
          </a:xfrm>
          <a:prstGeom prst="rect">
            <a:avLst/>
          </a:prstGeom>
        </p:spPr>
      </p:pic>
      <p:pic>
        <p:nvPicPr>
          <p:cNvPr id="12" name="Picture 11">
            <a:extLst>
              <a:ext uri="{FF2B5EF4-FFF2-40B4-BE49-F238E27FC236}">
                <a16:creationId xmlns:a16="http://schemas.microsoft.com/office/drawing/2014/main" id="{EB3F757A-EA58-9C40-B2F2-5B13CDCFA520}"/>
              </a:ext>
            </a:extLst>
          </p:cNvPr>
          <p:cNvPicPr>
            <a:picLocks noChangeAspect="1"/>
          </p:cNvPicPr>
          <p:nvPr/>
        </p:nvPicPr>
        <p:blipFill>
          <a:blip r:embed="rId3"/>
          <a:stretch>
            <a:fillRect/>
          </a:stretch>
        </p:blipFill>
        <p:spPr>
          <a:xfrm>
            <a:off x="1199874" y="4173589"/>
            <a:ext cx="2656509" cy="1707070"/>
          </a:xfrm>
          <a:prstGeom prst="rect">
            <a:avLst/>
          </a:prstGeom>
        </p:spPr>
      </p:pic>
      <p:pic>
        <p:nvPicPr>
          <p:cNvPr id="19" name="Picture 18">
            <a:extLst>
              <a:ext uri="{FF2B5EF4-FFF2-40B4-BE49-F238E27FC236}">
                <a16:creationId xmlns:a16="http://schemas.microsoft.com/office/drawing/2014/main" id="{30A56474-BBAB-F84D-B852-39751005CC68}"/>
              </a:ext>
            </a:extLst>
          </p:cNvPr>
          <p:cNvPicPr>
            <a:picLocks noChangeAspect="1"/>
          </p:cNvPicPr>
          <p:nvPr/>
        </p:nvPicPr>
        <p:blipFill>
          <a:blip r:embed="rId4"/>
          <a:stretch>
            <a:fillRect/>
          </a:stretch>
        </p:blipFill>
        <p:spPr>
          <a:xfrm>
            <a:off x="5936974" y="4173588"/>
            <a:ext cx="2291683" cy="1720957"/>
          </a:xfrm>
          <a:prstGeom prst="rect">
            <a:avLst/>
          </a:prstGeom>
        </p:spPr>
      </p:pic>
      <p:pic>
        <p:nvPicPr>
          <p:cNvPr id="23" name="Picture 22">
            <a:extLst>
              <a:ext uri="{FF2B5EF4-FFF2-40B4-BE49-F238E27FC236}">
                <a16:creationId xmlns:a16="http://schemas.microsoft.com/office/drawing/2014/main" id="{FD3868E5-D31B-484D-9F45-5DE5DBF02221}"/>
              </a:ext>
            </a:extLst>
          </p:cNvPr>
          <p:cNvPicPr>
            <a:picLocks noChangeAspect="1"/>
          </p:cNvPicPr>
          <p:nvPr/>
        </p:nvPicPr>
        <p:blipFill>
          <a:blip r:embed="rId5"/>
          <a:stretch>
            <a:fillRect/>
          </a:stretch>
        </p:blipFill>
        <p:spPr>
          <a:xfrm>
            <a:off x="5208103" y="2086415"/>
            <a:ext cx="2968489" cy="1691447"/>
          </a:xfrm>
          <a:prstGeom prst="rect">
            <a:avLst/>
          </a:prstGeom>
        </p:spPr>
      </p:pic>
      <p:sp>
        <p:nvSpPr>
          <p:cNvPr id="24" name="TextBox 23">
            <a:extLst>
              <a:ext uri="{FF2B5EF4-FFF2-40B4-BE49-F238E27FC236}">
                <a16:creationId xmlns:a16="http://schemas.microsoft.com/office/drawing/2014/main" id="{BA44BB15-329E-CE43-AA58-FFBD9300ACEE}"/>
              </a:ext>
            </a:extLst>
          </p:cNvPr>
          <p:cNvSpPr txBox="1"/>
          <p:nvPr/>
        </p:nvSpPr>
        <p:spPr>
          <a:xfrm>
            <a:off x="1157081" y="2476297"/>
            <a:ext cx="4047711" cy="923330"/>
          </a:xfrm>
          <a:prstGeom prst="rect">
            <a:avLst/>
          </a:prstGeom>
          <a:noFill/>
        </p:spPr>
        <p:txBody>
          <a:bodyPr wrap="square" rtlCol="0" anchor="t">
            <a:spAutoFit/>
          </a:bodyPr>
          <a:lstStyle/>
          <a:p>
            <a:r>
              <a:rPr lang="en-US" dirty="0">
                <a:latin typeface="Arial"/>
                <a:cs typeface="Arial"/>
              </a:rPr>
              <a:t>These digital-effect tools are usually found on the left side of a MIDI synthesizer or controller.</a:t>
            </a:r>
          </a:p>
        </p:txBody>
      </p:sp>
      <p:sp>
        <p:nvSpPr>
          <p:cNvPr id="25" name="Oval 24">
            <a:extLst>
              <a:ext uri="{FF2B5EF4-FFF2-40B4-BE49-F238E27FC236}">
                <a16:creationId xmlns:a16="http://schemas.microsoft.com/office/drawing/2014/main" id="{4324F6F9-3A09-A041-AD2E-D0FDA48E9CF6}"/>
              </a:ext>
            </a:extLst>
          </p:cNvPr>
          <p:cNvSpPr/>
          <p:nvPr/>
        </p:nvSpPr>
        <p:spPr>
          <a:xfrm>
            <a:off x="5204792" y="2171476"/>
            <a:ext cx="599660" cy="556591"/>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55192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30DF50E0FEEE64F891537BC1BA88882" ma:contentTypeVersion="18" ma:contentTypeDescription="Create a new document." ma:contentTypeScope="" ma:versionID="345284e41eec0ac6e41c43cd1ad3800c">
  <xsd:schema xmlns:xsd="http://www.w3.org/2001/XMLSchema" xmlns:xs="http://www.w3.org/2001/XMLSchema" xmlns:p="http://schemas.microsoft.com/office/2006/metadata/properties" xmlns:ns2="0b7df29d-5056-43d3-b4ef-3abde5a3089a" xmlns:ns3="7d06cd21-3a24-42fa-b369-5e343ae4a771" targetNamespace="http://schemas.microsoft.com/office/2006/metadata/properties" ma:root="true" ma:fieldsID="5efce88d6a2d2014db8b61d3815fc3ad" ns2:_="" ns3:_="">
    <xsd:import namespace="0b7df29d-5056-43d3-b4ef-3abde5a3089a"/>
    <xsd:import namespace="7d06cd21-3a24-42fa-b369-5e343ae4a7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7df29d-5056-43d3-b4ef-3abde5a308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c2506c3-735d-4e70-aa79-204d06275b9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06cd21-3a24-42fa-b369-5e343ae4a7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6abdbc5-e1da-4b3d-95ac-9e857e4b936d}" ma:internalName="TaxCatchAll" ma:showField="CatchAllData" ma:web="7d06cd21-3a24-42fa-b369-5e343ae4a7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d06cd21-3a24-42fa-b369-5e343ae4a771" xsi:nil="true"/>
    <lcf76f155ced4ddcb4097134ff3c332f xmlns="0b7df29d-5056-43d3-b4ef-3abde5a3089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B65E9F8-2953-47B0-92BA-5877C356630A}"/>
</file>

<file path=customXml/itemProps2.xml><?xml version="1.0" encoding="utf-8"?>
<ds:datastoreItem xmlns:ds="http://schemas.openxmlformats.org/officeDocument/2006/customXml" ds:itemID="{917EFDE3-FA0A-4C21-924F-B7AFC710340F}">
  <ds:schemaRefs>
    <ds:schemaRef ds:uri="http://schemas.microsoft.com/sharepoint/v3/contenttype/forms"/>
  </ds:schemaRefs>
</ds:datastoreItem>
</file>

<file path=customXml/itemProps3.xml><?xml version="1.0" encoding="utf-8"?>
<ds:datastoreItem xmlns:ds="http://schemas.openxmlformats.org/officeDocument/2006/customXml" ds:itemID="{BB5F34BB-A826-43E3-A052-D5FDE061662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4256</TotalTime>
  <Words>213</Words>
  <Application>Microsoft Office PowerPoint</Application>
  <PresentationFormat>On-screen Show (4:3)</PresentationFormat>
  <Paragraphs>63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Dissonant and Consonant Intervals</vt:lpstr>
      <vt:lpstr>Intervals between pitches are classified as Consonant or Dissonant.   -Consonant intervals are two pitches that blend or sound pleasant when played simultaneously.   -Dissonant intervals are two pitches that seem to clash or sound unpleasant when played together. </vt:lpstr>
      <vt:lpstr>Perfect 4th and Perfect 5th</vt:lpstr>
      <vt:lpstr>Major and minor 3rds</vt:lpstr>
      <vt:lpstr>Major and minor 6ths</vt:lpstr>
      <vt:lpstr>Major and minor 2nds</vt:lpstr>
      <vt:lpstr>Major and minor 7ths</vt:lpstr>
      <vt:lpstr>The Tri-tone</vt:lpstr>
      <vt:lpstr>The Modulation and Pitch Bend Wheels</vt:lpstr>
      <vt:lpstr>Explore and experiment to hear what kind of sounds you can create using these intervals and digital effects.  Try low pitches on the left end of the keyboard and the high pitches on the right end of the keyboard.  Can you hear the difference between the consonant and dissonant intervals? </vt:lpstr>
      <vt:lpstr>Assignment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Heath Jones</cp:lastModifiedBy>
  <cp:revision>95</cp:revision>
  <dcterms:created xsi:type="dcterms:W3CDTF">2018-12-04T19:58:15Z</dcterms:created>
  <dcterms:modified xsi:type="dcterms:W3CDTF">2019-09-09T21:15:29Z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0x010100A30DF50E0FEEE64F891537BC1BA88882</vt:lpwstr>
  </property>
</Properties>
</file>